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6" r:id="rId2"/>
    <p:sldId id="345" r:id="rId3"/>
    <p:sldId id="356" r:id="rId4"/>
    <p:sldId id="346" r:id="rId5"/>
    <p:sldId id="353" r:id="rId6"/>
    <p:sldId id="349" r:id="rId7"/>
    <p:sldId id="348" r:id="rId8"/>
    <p:sldId id="352" r:id="rId9"/>
    <p:sldId id="355" r:id="rId10"/>
    <p:sldId id="350" r:id="rId11"/>
    <p:sldId id="351" r:id="rId12"/>
    <p:sldId id="357" r:id="rId13"/>
  </p:sldIdLst>
  <p:sldSz cx="9144000" cy="6858000" type="screen4x3"/>
  <p:notesSz cx="6669088" cy="9926638"/>
  <p:kinsoku lang="ja-JP" invalStChars="、。，．・：；？！゛゜ヽヾゝゞ々ー’”）〕］｝〉》」』】°‰′″℃￠％ぁぃぅぇぉっゃゅょゎァィゥェォッャュョヮヵヶ!%),.:;?]}｡｣､･ｧｨｩｪｫｬｭｮｯｰﾞﾟ" invalEndChars="‘“（〔［｛〈《「『【￥＄$([\{｢￡"/>
  <p:defaultTextStyle>
    <a:defPPr>
      <a:defRPr lang="de-DE"/>
    </a:defPPr>
    <a:lvl1pPr algn="l" rtl="0" eaLnBrk="0" fontAlgn="base" hangingPunct="0">
      <a:spcBef>
        <a:spcPct val="0"/>
      </a:spcBef>
      <a:spcAft>
        <a:spcPct val="0"/>
      </a:spcAft>
      <a:defRPr sz="1400" kern="1200">
        <a:solidFill>
          <a:schemeClr val="accent2"/>
        </a:solidFill>
        <a:latin typeface="Trebuchet MS" pitchFamily="34" charset="0"/>
        <a:ea typeface="+mn-ea"/>
        <a:cs typeface="+mn-cs"/>
      </a:defRPr>
    </a:lvl1pPr>
    <a:lvl2pPr marL="457200" algn="l" rtl="0" eaLnBrk="0" fontAlgn="base" hangingPunct="0">
      <a:spcBef>
        <a:spcPct val="0"/>
      </a:spcBef>
      <a:spcAft>
        <a:spcPct val="0"/>
      </a:spcAft>
      <a:defRPr sz="1400" kern="1200">
        <a:solidFill>
          <a:schemeClr val="accent2"/>
        </a:solidFill>
        <a:latin typeface="Trebuchet MS" pitchFamily="34" charset="0"/>
        <a:ea typeface="+mn-ea"/>
        <a:cs typeface="+mn-cs"/>
      </a:defRPr>
    </a:lvl2pPr>
    <a:lvl3pPr marL="914400" algn="l" rtl="0" eaLnBrk="0" fontAlgn="base" hangingPunct="0">
      <a:spcBef>
        <a:spcPct val="0"/>
      </a:spcBef>
      <a:spcAft>
        <a:spcPct val="0"/>
      </a:spcAft>
      <a:defRPr sz="1400" kern="1200">
        <a:solidFill>
          <a:schemeClr val="accent2"/>
        </a:solidFill>
        <a:latin typeface="Trebuchet MS" pitchFamily="34" charset="0"/>
        <a:ea typeface="+mn-ea"/>
        <a:cs typeface="+mn-cs"/>
      </a:defRPr>
    </a:lvl3pPr>
    <a:lvl4pPr marL="1371600" algn="l" rtl="0" eaLnBrk="0" fontAlgn="base" hangingPunct="0">
      <a:spcBef>
        <a:spcPct val="0"/>
      </a:spcBef>
      <a:spcAft>
        <a:spcPct val="0"/>
      </a:spcAft>
      <a:defRPr sz="1400" kern="1200">
        <a:solidFill>
          <a:schemeClr val="accent2"/>
        </a:solidFill>
        <a:latin typeface="Trebuchet MS" pitchFamily="34" charset="0"/>
        <a:ea typeface="+mn-ea"/>
        <a:cs typeface="+mn-cs"/>
      </a:defRPr>
    </a:lvl4pPr>
    <a:lvl5pPr marL="1828800" algn="l" rtl="0" eaLnBrk="0" fontAlgn="base" hangingPunct="0">
      <a:spcBef>
        <a:spcPct val="0"/>
      </a:spcBef>
      <a:spcAft>
        <a:spcPct val="0"/>
      </a:spcAft>
      <a:defRPr sz="1400" kern="1200">
        <a:solidFill>
          <a:schemeClr val="accent2"/>
        </a:solidFill>
        <a:latin typeface="Trebuchet MS" pitchFamily="34" charset="0"/>
        <a:ea typeface="+mn-ea"/>
        <a:cs typeface="+mn-cs"/>
      </a:defRPr>
    </a:lvl5pPr>
    <a:lvl6pPr marL="2286000" algn="l" defTabSz="914400" rtl="0" eaLnBrk="1" latinLnBrk="0" hangingPunct="1">
      <a:defRPr sz="1400" kern="1200">
        <a:solidFill>
          <a:schemeClr val="accent2"/>
        </a:solidFill>
        <a:latin typeface="Trebuchet MS" pitchFamily="34" charset="0"/>
        <a:ea typeface="+mn-ea"/>
        <a:cs typeface="+mn-cs"/>
      </a:defRPr>
    </a:lvl6pPr>
    <a:lvl7pPr marL="2743200" algn="l" defTabSz="914400" rtl="0" eaLnBrk="1" latinLnBrk="0" hangingPunct="1">
      <a:defRPr sz="1400" kern="1200">
        <a:solidFill>
          <a:schemeClr val="accent2"/>
        </a:solidFill>
        <a:latin typeface="Trebuchet MS" pitchFamily="34" charset="0"/>
        <a:ea typeface="+mn-ea"/>
        <a:cs typeface="+mn-cs"/>
      </a:defRPr>
    </a:lvl7pPr>
    <a:lvl8pPr marL="3200400" algn="l" defTabSz="914400" rtl="0" eaLnBrk="1" latinLnBrk="0" hangingPunct="1">
      <a:defRPr sz="1400" kern="1200">
        <a:solidFill>
          <a:schemeClr val="accent2"/>
        </a:solidFill>
        <a:latin typeface="Trebuchet MS" pitchFamily="34" charset="0"/>
        <a:ea typeface="+mn-ea"/>
        <a:cs typeface="+mn-cs"/>
      </a:defRPr>
    </a:lvl8pPr>
    <a:lvl9pPr marL="3657600" algn="l" defTabSz="914400" rtl="0" eaLnBrk="1" latinLnBrk="0" hangingPunct="1">
      <a:defRPr sz="1400" kern="1200">
        <a:solidFill>
          <a:schemeClr val="accent2"/>
        </a:solidFill>
        <a:latin typeface="Trebuchet M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66"/>
    <a:srgbClr val="EAEAEA"/>
    <a:srgbClr val="DDDDDD"/>
    <a:srgbClr val="FF6600"/>
    <a:srgbClr val="FFFF00"/>
    <a:srgbClr val="FFFFCC"/>
    <a:srgbClr val="FF9900"/>
    <a:srgbClr val="E8E3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38" autoAdjust="0"/>
    <p:restoredTop sz="94743" autoAdjust="0"/>
  </p:normalViewPr>
  <p:slideViewPr>
    <p:cSldViewPr>
      <p:cViewPr>
        <p:scale>
          <a:sx n="100" d="100"/>
          <a:sy n="100" d="100"/>
        </p:scale>
        <p:origin x="-1944" y="-324"/>
      </p:cViewPr>
      <p:guideLst>
        <p:guide orient="horz" pos="3929"/>
        <p:guide pos="4558"/>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1512" y="3438"/>
      </p:cViewPr>
      <p:guideLst>
        <p:guide orient="horz" pos="3125"/>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0858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89848" y="4730940"/>
            <a:ext cx="4889393" cy="4487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8" tIns="44917" rIns="91438" bIns="44917"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2051" name="Rectangle 3"/>
          <p:cNvSpPr>
            <a:spLocks noGrp="1" noRot="1" noChangeAspect="1" noChangeArrowheads="1" noTextEdit="1"/>
          </p:cNvSpPr>
          <p:nvPr>
            <p:ph type="sldImg" idx="2"/>
          </p:nvPr>
        </p:nvSpPr>
        <p:spPr bwMode="auto">
          <a:xfrm>
            <a:off x="1022350" y="866775"/>
            <a:ext cx="4624388" cy="34702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320254794"/>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000" kern="1200">
        <a:solidFill>
          <a:schemeClr val="tx1"/>
        </a:solidFill>
        <a:latin typeface="+mn-lt"/>
        <a:ea typeface="+mn-ea"/>
        <a:cs typeface="+mn-cs"/>
      </a:defRPr>
    </a:lvl1pPr>
    <a:lvl2pPr marL="457200" algn="l" defTabSz="762000" rtl="0" eaLnBrk="0" fontAlgn="base" hangingPunct="0">
      <a:spcBef>
        <a:spcPct val="30000"/>
      </a:spcBef>
      <a:spcAft>
        <a:spcPct val="0"/>
      </a:spcAft>
      <a:defRPr sz="1000" kern="1200">
        <a:solidFill>
          <a:schemeClr val="tx1"/>
        </a:solidFill>
        <a:latin typeface="+mn-lt"/>
        <a:ea typeface="+mn-ea"/>
        <a:cs typeface="+mn-cs"/>
      </a:defRPr>
    </a:lvl2pPr>
    <a:lvl3pPr marL="914400" algn="l" defTabSz="762000" rtl="0" eaLnBrk="0" fontAlgn="base" hangingPunct="0">
      <a:spcBef>
        <a:spcPct val="30000"/>
      </a:spcBef>
      <a:spcAft>
        <a:spcPct val="0"/>
      </a:spcAft>
      <a:defRPr sz="1000" kern="1200">
        <a:solidFill>
          <a:schemeClr val="tx1"/>
        </a:solidFill>
        <a:latin typeface="+mn-lt"/>
        <a:ea typeface="+mn-ea"/>
        <a:cs typeface="+mn-cs"/>
      </a:defRPr>
    </a:lvl3pPr>
    <a:lvl4pPr marL="1371600" algn="l" defTabSz="762000" rtl="0" eaLnBrk="0" fontAlgn="base" hangingPunct="0">
      <a:spcBef>
        <a:spcPct val="30000"/>
      </a:spcBef>
      <a:spcAft>
        <a:spcPct val="0"/>
      </a:spcAft>
      <a:defRPr sz="1000" kern="1200">
        <a:solidFill>
          <a:schemeClr val="tx1"/>
        </a:solidFill>
        <a:latin typeface="+mn-lt"/>
        <a:ea typeface="+mn-ea"/>
        <a:cs typeface="+mn-cs"/>
      </a:defRPr>
    </a:lvl4pPr>
    <a:lvl5pPr marL="1828800" algn="l" defTabSz="762000" rtl="0" eaLnBrk="0" fontAlgn="base" hangingPunct="0">
      <a:spcBef>
        <a:spcPct val="30000"/>
      </a:spcBef>
      <a:spcAft>
        <a:spcPct val="0"/>
      </a:spcAft>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zeit.de/schlagworte/organisationen/google"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www.spiegel.de/thema/google/" TargetMode="External"/><Relationship Id="rId5" Type="http://schemas.openxmlformats.org/officeDocument/2006/relationships/hyperlink" Target="http://www.spiegel.de/thema/gema/" TargetMode="External"/><Relationship Id="rId4" Type="http://schemas.openxmlformats.org/officeDocument/2006/relationships/hyperlink" Target="http://www.spiegel.de/thema/youtube/"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de.wikipedia.org/wiki/Marketing" TargetMode="External"/><Relationship Id="rId7" Type="http://schemas.openxmlformats.org/officeDocument/2006/relationships/hyperlink" Target="http://de.wikipedia.org/wiki/Virales_Marketing"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de.wikipedia.org/wiki/Mundpropaganda" TargetMode="External"/><Relationship Id="rId5" Type="http://schemas.openxmlformats.org/officeDocument/2006/relationships/hyperlink" Target="http://de.wikipedia.org/wiki/Epidemie" TargetMode="External"/><Relationship Id="rId4" Type="http://schemas.openxmlformats.org/officeDocument/2006/relationships/hyperlink" Target="http://de.wikipedia.org/wiki/Soziales_Netzwerk_(Internet)"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bwMode="auto">
          <a:xfrm>
            <a:off x="855663" y="746125"/>
            <a:ext cx="4959350" cy="3719513"/>
          </a:xfrm>
          <a:prstGeom prst="rect">
            <a:avLst/>
          </a:prstGeom>
          <a:solidFill>
            <a:srgbClr val="FFFFFF"/>
          </a:solidFill>
          <a:ln>
            <a:solidFill>
              <a:srgbClr val="000000"/>
            </a:solidFill>
            <a:miter lim="800000"/>
            <a:headEnd/>
            <a:tailEnd/>
          </a:ln>
        </p:spPr>
      </p:sp>
      <p:sp>
        <p:nvSpPr>
          <p:cNvPr id="210947" name="Rectangle 3"/>
          <p:cNvSpPr>
            <a:spLocks noGrp="1" noChangeArrowheads="1"/>
          </p:cNvSpPr>
          <p:nvPr>
            <p:ph type="body" idx="1"/>
          </p:nvPr>
        </p:nvSpPr>
        <p:spPr bwMode="auto">
          <a:xfrm>
            <a:off x="667386" y="4714913"/>
            <a:ext cx="5334317" cy="4466507"/>
          </a:xfrm>
          <a:prstGeom prst="rect">
            <a:avLst/>
          </a:prstGeom>
          <a:solidFill>
            <a:srgbClr val="FFFFFF"/>
          </a:solidFill>
          <a:ln>
            <a:solidFill>
              <a:srgbClr val="000000"/>
            </a:solidFill>
            <a:miter lim="800000"/>
            <a:headEnd/>
            <a:tailEnd/>
          </a:ln>
        </p:spPr>
        <p:txBody>
          <a:bodyPr lIns="87928" tIns="43964" rIns="87928" bIns="43964"/>
          <a:lstStyle/>
          <a:p>
            <a:pPr marL="0" lvl="1"/>
            <a:r>
              <a:rPr lang="de-DE" dirty="0"/>
              <a:t>(Erzeugung von multimedialen, informativen Kommunikationsprodukten) - jenseits der Fertigkeiten des linearen Schreibens, das wir in der Schule gelernt haben.</a:t>
            </a:r>
          </a:p>
          <a:p>
            <a:endParaRPr lang="de-DE" dirty="0" smtClean="0"/>
          </a:p>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bwMode="auto">
          <a:xfrm>
            <a:off x="855663" y="746125"/>
            <a:ext cx="4959350" cy="3719513"/>
          </a:xfrm>
          <a:prstGeom prst="rect">
            <a:avLst/>
          </a:prstGeom>
          <a:solidFill>
            <a:srgbClr val="FFFFFF"/>
          </a:solidFill>
          <a:ln>
            <a:solidFill>
              <a:srgbClr val="000000"/>
            </a:solidFill>
            <a:miter lim="800000"/>
            <a:headEnd/>
            <a:tailEnd/>
          </a:ln>
        </p:spPr>
      </p:sp>
      <p:sp>
        <p:nvSpPr>
          <p:cNvPr id="210947" name="Rectangle 3"/>
          <p:cNvSpPr>
            <a:spLocks noGrp="1" noChangeArrowheads="1"/>
          </p:cNvSpPr>
          <p:nvPr>
            <p:ph type="body" idx="1"/>
          </p:nvPr>
        </p:nvSpPr>
        <p:spPr bwMode="auto">
          <a:xfrm>
            <a:off x="667386" y="4714913"/>
            <a:ext cx="5334317" cy="4466507"/>
          </a:xfrm>
          <a:prstGeom prst="rect">
            <a:avLst/>
          </a:prstGeom>
          <a:solidFill>
            <a:srgbClr val="FFFFFF"/>
          </a:solidFill>
          <a:ln>
            <a:solidFill>
              <a:srgbClr val="000000"/>
            </a:solidFill>
            <a:miter lim="800000"/>
            <a:headEnd/>
            <a:tailEnd/>
          </a:ln>
        </p:spPr>
        <p:txBody>
          <a:bodyPr lIns="87928" tIns="43964" rIns="87928" bIns="43964"/>
          <a:lstStyle/>
          <a:p>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bwMode="auto">
          <a:xfrm>
            <a:off x="855663" y="746125"/>
            <a:ext cx="4959350" cy="3719513"/>
          </a:xfrm>
          <a:prstGeom prst="rect">
            <a:avLst/>
          </a:prstGeom>
          <a:solidFill>
            <a:srgbClr val="FFFFFF"/>
          </a:solidFill>
          <a:ln>
            <a:solidFill>
              <a:srgbClr val="000000"/>
            </a:solidFill>
            <a:miter lim="800000"/>
            <a:headEnd/>
            <a:tailEnd/>
          </a:ln>
        </p:spPr>
      </p:sp>
      <p:sp>
        <p:nvSpPr>
          <p:cNvPr id="210947" name="Rectangle 3"/>
          <p:cNvSpPr>
            <a:spLocks noGrp="1" noChangeArrowheads="1"/>
          </p:cNvSpPr>
          <p:nvPr>
            <p:ph type="body" idx="1"/>
          </p:nvPr>
        </p:nvSpPr>
        <p:spPr bwMode="auto">
          <a:xfrm>
            <a:off x="667386" y="4714913"/>
            <a:ext cx="5334317" cy="4466507"/>
          </a:xfrm>
          <a:prstGeom prst="rect">
            <a:avLst/>
          </a:prstGeom>
          <a:solidFill>
            <a:srgbClr val="FFFFFF"/>
          </a:solidFill>
          <a:ln>
            <a:solidFill>
              <a:srgbClr val="000000"/>
            </a:solidFill>
            <a:miter lim="800000"/>
            <a:headEnd/>
            <a:tailEnd/>
          </a:ln>
        </p:spPr>
        <p:txBody>
          <a:bodyPr lIns="87928" tIns="43964" rIns="87928" bIns="43964"/>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bwMode="auto">
          <a:xfrm>
            <a:off x="855663" y="746125"/>
            <a:ext cx="4959350" cy="3719513"/>
          </a:xfrm>
          <a:prstGeom prst="rect">
            <a:avLst/>
          </a:prstGeom>
          <a:solidFill>
            <a:srgbClr val="FFFFFF"/>
          </a:solidFill>
          <a:ln>
            <a:solidFill>
              <a:srgbClr val="000000"/>
            </a:solidFill>
            <a:miter lim="800000"/>
            <a:headEnd/>
            <a:tailEnd/>
          </a:ln>
        </p:spPr>
      </p:sp>
      <p:sp>
        <p:nvSpPr>
          <p:cNvPr id="210947" name="Rectangle 3"/>
          <p:cNvSpPr>
            <a:spLocks noGrp="1" noChangeArrowheads="1"/>
          </p:cNvSpPr>
          <p:nvPr>
            <p:ph type="body" idx="1"/>
          </p:nvPr>
        </p:nvSpPr>
        <p:spPr bwMode="auto">
          <a:xfrm>
            <a:off x="667386" y="4714913"/>
            <a:ext cx="5334317" cy="4466507"/>
          </a:xfrm>
          <a:prstGeom prst="rect">
            <a:avLst/>
          </a:prstGeom>
          <a:solidFill>
            <a:srgbClr val="FFFFFF"/>
          </a:solidFill>
          <a:ln>
            <a:solidFill>
              <a:srgbClr val="000000"/>
            </a:solidFill>
            <a:miter lim="800000"/>
            <a:headEnd/>
            <a:tailEnd/>
          </a:ln>
        </p:spPr>
        <p:txBody>
          <a:bodyPr lIns="87928" tIns="43964" rIns="87928" bIns="43964"/>
          <a:lstStyle/>
          <a:p>
            <a:r>
              <a:rPr lang="de-DE" sz="1000" b="1" dirty="0" smtClean="0"/>
              <a:t>Facebook Börsengang</a:t>
            </a:r>
          </a:p>
          <a:p>
            <a:r>
              <a:rPr lang="de-DE" sz="1000" dirty="0" smtClean="0"/>
              <a:t>Es </a:t>
            </a:r>
            <a:r>
              <a:rPr lang="de-DE" sz="1000" dirty="0"/>
              <a:t>ist einer der größten Börsengänge in der Geschichte der Wall </a:t>
            </a:r>
            <a:r>
              <a:rPr lang="de-DE" sz="1000" dirty="0" smtClean="0"/>
              <a:t>Street</a:t>
            </a:r>
          </a:p>
          <a:p>
            <a:r>
              <a:rPr lang="de-DE" sz="1000" dirty="0" smtClean="0"/>
              <a:t>Summe </a:t>
            </a:r>
            <a:r>
              <a:rPr lang="de-DE" sz="1000" dirty="0"/>
              <a:t>zwischen 80 und 100 Milliarden Dollar geschätzt – damit wäre das Netzwerk etwa so viel wert wie die weltgrößte Fastfood-Kette McDonald's.</a:t>
            </a:r>
          </a:p>
          <a:p>
            <a:r>
              <a:rPr lang="de-DE" sz="1000" dirty="0" smtClean="0"/>
              <a:t>Den </a:t>
            </a:r>
            <a:r>
              <a:rPr lang="de-DE" sz="1000" dirty="0"/>
              <a:t>von </a:t>
            </a:r>
            <a:r>
              <a:rPr lang="de-DE" sz="1000" dirty="0">
                <a:hlinkClick r:id="rId3"/>
              </a:rPr>
              <a:t>Google</a:t>
            </a:r>
            <a:r>
              <a:rPr lang="de-DE" sz="1000" dirty="0"/>
              <a:t> etwa, das 2004 mit knapp 1,9 Milliarden Dollar bei seinem Börsengang Maßstäbe setzte</a:t>
            </a:r>
            <a:r>
              <a:rPr lang="de-DE" sz="1100" dirty="0"/>
              <a:t>.</a:t>
            </a:r>
          </a:p>
          <a:p>
            <a:endParaRPr lang="de-DE" dirty="0" smtClean="0"/>
          </a:p>
          <a:p>
            <a:r>
              <a:rPr lang="de-DE" sz="1000" b="1" dirty="0" smtClean="0"/>
              <a:t>Google vs. Gema</a:t>
            </a:r>
          </a:p>
          <a:p>
            <a:r>
              <a:rPr lang="de-DE" sz="1000" dirty="0" smtClean="0"/>
              <a:t>Denn </a:t>
            </a:r>
            <a:r>
              <a:rPr lang="de-DE" sz="1000" dirty="0"/>
              <a:t>Nutzer stellen trotzdem immer wieder Videos auf </a:t>
            </a:r>
            <a:r>
              <a:rPr lang="de-DE" sz="1000" dirty="0">
                <a:hlinkClick r:id="rId4" tooltip="YouTube"/>
              </a:rPr>
              <a:t>YouTube</a:t>
            </a:r>
            <a:r>
              <a:rPr lang="de-DE" sz="1000" dirty="0"/>
              <a:t>, die lizenzpflichtige Musik enthalten. Bis solche Clips gesperrt werden, können Tage vergehen. An diesem Donnerstag ist der erste Verhandlungstag, die </a:t>
            </a:r>
            <a:r>
              <a:rPr lang="de-DE" sz="1000" dirty="0">
                <a:hlinkClick r:id="rId5" tooltip="Gema"/>
              </a:rPr>
              <a:t>Gema</a:t>
            </a:r>
            <a:r>
              <a:rPr lang="de-DE" sz="1000" dirty="0"/>
              <a:t> fordert, dass zwölf lizenzpflichtige Musikvideos </a:t>
            </a:r>
            <a:r>
              <a:rPr lang="de-DE" sz="1000" dirty="0" smtClean="0"/>
              <a:t>(N. </a:t>
            </a:r>
            <a:r>
              <a:rPr lang="de-DE" sz="1000" dirty="0" err="1" smtClean="0"/>
              <a:t>Mouskuri</a:t>
            </a:r>
            <a:r>
              <a:rPr lang="de-DE" sz="1000" dirty="0" smtClean="0"/>
              <a:t>, Lieder, die die Liebe schreibt) auch </a:t>
            </a:r>
            <a:r>
              <a:rPr lang="de-DE" sz="1000" dirty="0"/>
              <a:t>nicht kurzfristig auf der Seite zu sehen sein dürfen, so lange es keinen Vertrag gibt.</a:t>
            </a:r>
          </a:p>
          <a:p>
            <a:r>
              <a:rPr lang="de-DE" sz="1000" dirty="0"/>
              <a:t>YouTube soll Videos nicht erst nachträglich löschen: YouTube soll auch sicherstellen, dass diese Videos nicht von Nutzern erneut hochgeladen und dann auf der Website zu sehen sind. Eine Vorabprüfung aller Videos lehnt </a:t>
            </a:r>
            <a:r>
              <a:rPr lang="de-DE" sz="1000" dirty="0">
                <a:hlinkClick r:id="rId6" tooltip="Google"/>
              </a:rPr>
              <a:t>Google</a:t>
            </a:r>
            <a:r>
              <a:rPr lang="de-DE" sz="1000" dirty="0"/>
              <a:t> allerdings ab. </a:t>
            </a:r>
          </a:p>
          <a:p>
            <a:endParaRPr lang="de-DE" sz="1000" dirty="0" smtClean="0"/>
          </a:p>
          <a:p>
            <a:r>
              <a:rPr lang="de-DE" b="1" dirty="0" smtClean="0"/>
              <a:t>Eisenbahn</a:t>
            </a:r>
          </a:p>
          <a:p>
            <a:r>
              <a:rPr lang="de-DE" sz="1000" dirty="0" smtClean="0"/>
              <a:t>Adler fuhr 1835 von Nürnberg nach Fürth.</a:t>
            </a:r>
          </a:p>
          <a:p>
            <a:endParaRPr lang="de-DE" dirty="0"/>
          </a:p>
          <a:p>
            <a:r>
              <a:rPr lang="de-DE" sz="1000" b="1" dirty="0" smtClean="0"/>
              <a:t>Internet (Dotcom-Blase)</a:t>
            </a:r>
          </a:p>
          <a:p>
            <a:r>
              <a:rPr lang="de-DE" sz="1000" dirty="0" smtClean="0"/>
              <a:t>2000 geplatzte Spekulationsblase um Unternehmen der New-Economy. </a:t>
            </a:r>
            <a:r>
              <a:rPr lang="de-DE" dirty="0"/>
              <a:t/>
            </a:r>
            <a:br>
              <a:rPr lang="de-DE" dirty="0"/>
            </a:br>
            <a:r>
              <a:rPr lang="de-DE" dirty="0" smtClean="0"/>
              <a:t>Auslöser: die hohen Gewinnerwartungen, die durch technologische Entwicklungen verursacht wurden</a:t>
            </a:r>
            <a:endParaRPr lang="de-DE" sz="10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bwMode="auto">
          <a:xfrm>
            <a:off x="855663" y="746125"/>
            <a:ext cx="4959350" cy="3719513"/>
          </a:xfrm>
          <a:prstGeom prst="rect">
            <a:avLst/>
          </a:prstGeom>
          <a:solidFill>
            <a:srgbClr val="FFFFFF"/>
          </a:solidFill>
          <a:ln>
            <a:solidFill>
              <a:srgbClr val="000000"/>
            </a:solidFill>
            <a:miter lim="800000"/>
            <a:headEnd/>
            <a:tailEnd/>
          </a:ln>
        </p:spPr>
      </p:sp>
      <p:sp>
        <p:nvSpPr>
          <p:cNvPr id="210947" name="Rectangle 3"/>
          <p:cNvSpPr>
            <a:spLocks noGrp="1" noChangeArrowheads="1"/>
          </p:cNvSpPr>
          <p:nvPr>
            <p:ph type="body" idx="1"/>
          </p:nvPr>
        </p:nvSpPr>
        <p:spPr bwMode="auto">
          <a:xfrm>
            <a:off x="667386" y="4714913"/>
            <a:ext cx="5334317" cy="4466507"/>
          </a:xfrm>
          <a:prstGeom prst="rect">
            <a:avLst/>
          </a:prstGeom>
          <a:solidFill>
            <a:srgbClr val="FFFFFF"/>
          </a:solidFill>
          <a:ln>
            <a:solidFill>
              <a:srgbClr val="000000"/>
            </a:solidFill>
            <a:miter lim="800000"/>
            <a:headEnd/>
            <a:tailEnd/>
          </a:ln>
        </p:spPr>
        <p:txBody>
          <a:bodyPr lIns="87928" tIns="43964" rIns="87928" bIns="43964"/>
          <a:lstStyle/>
          <a:p>
            <a:r>
              <a:rPr lang="de-DE" b="1" dirty="0" smtClean="0"/>
              <a:t>Wikipedia</a:t>
            </a:r>
          </a:p>
          <a:p>
            <a:r>
              <a:rPr lang="de-DE" dirty="0" smtClean="0"/>
              <a:t>17.1.2012: Wikipedia wird in den USA für 24 Stunden abgeschaltet; Protest gegen </a:t>
            </a:r>
            <a:r>
              <a:rPr lang="de-DE" dirty="0" err="1" smtClean="0"/>
              <a:t>Gesatzentwürfe</a:t>
            </a:r>
            <a:r>
              <a:rPr lang="de-DE" dirty="0" smtClean="0"/>
              <a:t>, die sich gegen Piraterie und Fälschungen richtet. „</a:t>
            </a:r>
            <a:r>
              <a:rPr lang="en-US" dirty="0" smtClean="0"/>
              <a:t>Stop </a:t>
            </a:r>
            <a:r>
              <a:rPr lang="en-US" dirty="0"/>
              <a:t>Online Piracy Act" (</a:t>
            </a:r>
            <a:r>
              <a:rPr lang="en-US" dirty="0" err="1" smtClean="0"/>
              <a:t>Sopa</a:t>
            </a:r>
            <a:r>
              <a:rPr lang="en-US" dirty="0" smtClean="0"/>
              <a:t>)</a:t>
            </a:r>
            <a:br>
              <a:rPr lang="en-US" dirty="0" smtClean="0"/>
            </a:br>
            <a:r>
              <a:rPr lang="en-US" dirty="0" smtClean="0"/>
              <a:t/>
            </a:r>
            <a:br>
              <a:rPr lang="en-US" dirty="0" smtClean="0"/>
            </a:br>
            <a:endParaRPr lang="en-US" dirty="0" smtClean="0"/>
          </a:p>
          <a:p>
            <a:r>
              <a:rPr lang="de-DE" b="1" dirty="0" err="1" smtClean="0"/>
              <a:t>Social</a:t>
            </a:r>
            <a:r>
              <a:rPr lang="de-DE" b="1" dirty="0" smtClean="0"/>
              <a:t> </a:t>
            </a:r>
            <a:r>
              <a:rPr lang="de-DE" b="1" dirty="0" err="1" smtClean="0"/>
              <a:t>bookmarking</a:t>
            </a:r>
            <a:endParaRPr lang="de-DE" b="1" dirty="0" smtClean="0"/>
          </a:p>
          <a:p>
            <a:r>
              <a:rPr lang="de-DE" dirty="0" err="1" smtClean="0"/>
              <a:t>Social</a:t>
            </a:r>
            <a:r>
              <a:rPr lang="de-DE" dirty="0" smtClean="0"/>
              <a:t> </a:t>
            </a:r>
            <a:r>
              <a:rPr lang="de-DE" dirty="0" err="1" smtClean="0"/>
              <a:t>bookmarking</a:t>
            </a:r>
            <a:r>
              <a:rPr lang="de-DE" dirty="0" smtClean="0"/>
              <a:t> Portal (mister-wong.de) ermöglichen es, individuelle Lesezeichen auch anderen zugänglich zu machen. Vorteil: a) man kann von überall darauf zugreifen, b)Link kann um Schlüsselworte angereichert werden (</a:t>
            </a:r>
            <a:r>
              <a:rPr lang="de-DE" dirty="0" err="1" smtClean="0"/>
              <a:t>Tagging</a:t>
            </a:r>
            <a:r>
              <a:rPr lang="de-DE" dirty="0" smtClean="0"/>
              <a:t>); dadurch ergibt sich eine individuelle Taxonomie</a:t>
            </a:r>
          </a:p>
          <a:p>
            <a:endParaRPr lang="de-DE" dirty="0"/>
          </a:p>
          <a:p>
            <a:r>
              <a:rPr lang="de-DE" b="1" dirty="0" smtClean="0"/>
              <a:t>Personalisierte Online-Radiostationen (last.fm) </a:t>
            </a:r>
          </a:p>
          <a:p>
            <a:r>
              <a:rPr lang="de-DE" dirty="0" err="1" smtClean="0"/>
              <a:t>Tagging</a:t>
            </a:r>
            <a:r>
              <a:rPr lang="de-DE" dirty="0" smtClean="0"/>
              <a:t>-Werkzeuge; über Stichworte auch Zugriff auf die „</a:t>
            </a:r>
            <a:r>
              <a:rPr lang="de-DE" dirty="0" err="1" smtClean="0"/>
              <a:t>getaggten</a:t>
            </a:r>
            <a:r>
              <a:rPr lang="de-DE" dirty="0" smtClean="0"/>
              <a:t>“ Listen anderer Hörer.</a:t>
            </a:r>
          </a:p>
          <a:p>
            <a:endParaRPr lang="de-DE" dirty="0"/>
          </a:p>
          <a:p>
            <a:r>
              <a:rPr lang="de-DE" b="1" dirty="0" smtClean="0"/>
              <a:t>Informationen aus Krisengebieten</a:t>
            </a:r>
          </a:p>
          <a:p>
            <a:endParaRPr lang="de-D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bwMode="auto">
          <a:xfrm>
            <a:off x="855663" y="746125"/>
            <a:ext cx="4959350" cy="3719513"/>
          </a:xfrm>
          <a:prstGeom prst="rect">
            <a:avLst/>
          </a:prstGeom>
          <a:solidFill>
            <a:srgbClr val="FFFFFF"/>
          </a:solidFill>
          <a:ln>
            <a:solidFill>
              <a:srgbClr val="000000"/>
            </a:solidFill>
            <a:miter lim="800000"/>
            <a:headEnd/>
            <a:tailEnd/>
          </a:ln>
        </p:spPr>
      </p:sp>
      <p:sp>
        <p:nvSpPr>
          <p:cNvPr id="210947" name="Rectangle 3"/>
          <p:cNvSpPr>
            <a:spLocks noGrp="1" noChangeArrowheads="1"/>
          </p:cNvSpPr>
          <p:nvPr>
            <p:ph type="body" idx="1"/>
          </p:nvPr>
        </p:nvSpPr>
        <p:spPr bwMode="auto">
          <a:xfrm>
            <a:off x="667386" y="4714913"/>
            <a:ext cx="5334317" cy="4466507"/>
          </a:xfrm>
          <a:prstGeom prst="rect">
            <a:avLst/>
          </a:prstGeom>
          <a:solidFill>
            <a:srgbClr val="FFFFFF"/>
          </a:solidFill>
          <a:ln>
            <a:solidFill>
              <a:srgbClr val="000000"/>
            </a:solidFill>
            <a:miter lim="800000"/>
            <a:headEnd/>
            <a:tailEnd/>
          </a:ln>
        </p:spPr>
        <p:txBody>
          <a:bodyPr lIns="87928" tIns="43964" rIns="87928" bIns="43964"/>
          <a:lstStyle/>
          <a:p>
            <a:r>
              <a:rPr lang="de-DE" b="1" dirty="0" smtClean="0"/>
              <a:t>Open Source Lizenzmodelle</a:t>
            </a:r>
          </a:p>
          <a:p>
            <a:r>
              <a:rPr lang="de-DE" dirty="0" smtClean="0"/>
              <a:t>Freie Weitergabe der Software; verfügbarer Quellcode; abgeleitete Arbeiten müssen dem gleichen OS-Lizenzmodell entsprechen;</a:t>
            </a:r>
          </a:p>
          <a:p>
            <a:r>
              <a:rPr lang="de-DE" dirty="0" smtClean="0"/>
              <a:t>Beispiele: Mozilla Public </a:t>
            </a:r>
            <a:r>
              <a:rPr lang="de-DE" dirty="0" err="1" smtClean="0"/>
              <a:t>Licence</a:t>
            </a:r>
            <a:r>
              <a:rPr lang="de-DE" dirty="0" smtClean="0"/>
              <a:t>, GNU General Public </a:t>
            </a:r>
            <a:r>
              <a:rPr lang="de-DE" dirty="0" err="1" smtClean="0"/>
              <a:t>Licence</a:t>
            </a:r>
            <a:r>
              <a:rPr lang="de-DE" dirty="0" smtClean="0"/>
              <a:t>)</a:t>
            </a:r>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bwMode="auto">
          <a:xfrm>
            <a:off x="855663" y="746125"/>
            <a:ext cx="4959350" cy="3719513"/>
          </a:xfrm>
          <a:prstGeom prst="rect">
            <a:avLst/>
          </a:prstGeom>
          <a:solidFill>
            <a:srgbClr val="FFFFFF"/>
          </a:solidFill>
          <a:ln>
            <a:solidFill>
              <a:srgbClr val="000000"/>
            </a:solidFill>
            <a:miter lim="800000"/>
            <a:headEnd/>
            <a:tailEnd/>
          </a:ln>
        </p:spPr>
      </p:sp>
      <p:sp>
        <p:nvSpPr>
          <p:cNvPr id="210947" name="Rectangle 3"/>
          <p:cNvSpPr>
            <a:spLocks noGrp="1" noChangeArrowheads="1"/>
          </p:cNvSpPr>
          <p:nvPr>
            <p:ph type="body" idx="1"/>
          </p:nvPr>
        </p:nvSpPr>
        <p:spPr bwMode="auto">
          <a:xfrm>
            <a:off x="667386" y="4714913"/>
            <a:ext cx="5334317" cy="4466507"/>
          </a:xfrm>
          <a:prstGeom prst="rect">
            <a:avLst/>
          </a:prstGeom>
          <a:solidFill>
            <a:srgbClr val="FFFFFF"/>
          </a:solidFill>
          <a:ln>
            <a:solidFill>
              <a:srgbClr val="000000"/>
            </a:solidFill>
            <a:miter lim="800000"/>
            <a:headEnd/>
            <a:tailEnd/>
          </a:ln>
        </p:spPr>
        <p:txBody>
          <a:bodyPr lIns="87928" tIns="43964" rIns="87928" bIns="43964"/>
          <a:lstStyle/>
          <a:p>
            <a:r>
              <a:rPr lang="de-DE" b="1" dirty="0" smtClean="0"/>
              <a:t>Unterscheidung</a:t>
            </a:r>
          </a:p>
          <a:p>
            <a:r>
              <a:rPr lang="de-DE" dirty="0" err="1" smtClean="0"/>
              <a:t>Social</a:t>
            </a:r>
            <a:r>
              <a:rPr lang="de-DE" dirty="0" smtClean="0"/>
              <a:t> </a:t>
            </a:r>
            <a:r>
              <a:rPr lang="de-DE" dirty="0" err="1" smtClean="0"/>
              <a:t>media</a:t>
            </a:r>
            <a:r>
              <a:rPr lang="de-DE" dirty="0" smtClean="0"/>
              <a:t> (extern), also in der Kundenansprache, im Marktauftritt (Marketing, Support)</a:t>
            </a:r>
            <a:br>
              <a:rPr lang="de-DE" dirty="0" smtClean="0"/>
            </a:br>
            <a:r>
              <a:rPr lang="de-DE" dirty="0" err="1" smtClean="0"/>
              <a:t>Social</a:t>
            </a:r>
            <a:r>
              <a:rPr lang="de-DE" dirty="0" smtClean="0"/>
              <a:t> </a:t>
            </a:r>
            <a:r>
              <a:rPr lang="de-DE" dirty="0" err="1" smtClean="0"/>
              <a:t>media</a:t>
            </a:r>
            <a:r>
              <a:rPr lang="de-DE" dirty="0" smtClean="0"/>
              <a:t> (intern), also zur Unterstützung der Prozesse im Unternehmen</a:t>
            </a:r>
            <a:endParaRPr lang="de-DE" dirty="0" smtClean="0"/>
          </a:p>
          <a:p>
            <a:endParaRPr lang="de-DE" b="1" dirty="0"/>
          </a:p>
          <a:p>
            <a:r>
              <a:rPr lang="de-DE" b="1" dirty="0" err="1" smtClean="0"/>
              <a:t>Crowdfunding</a:t>
            </a:r>
            <a:r>
              <a:rPr lang="de-DE" b="1" dirty="0" smtClean="0"/>
              <a:t> (Stromberg)</a:t>
            </a:r>
            <a:endParaRPr lang="de-DE" b="1" dirty="0" smtClean="0"/>
          </a:p>
          <a:p>
            <a:r>
              <a:rPr lang="de-DE" dirty="0" smtClean="0"/>
              <a:t>Das </a:t>
            </a:r>
            <a:r>
              <a:rPr lang="de-DE" dirty="0"/>
              <a:t>Startkapital für den geplanten "Stromberg"-Film steht: In nur </a:t>
            </a:r>
            <a:r>
              <a:rPr lang="de-DE" b="1" dirty="0"/>
              <a:t>einer Woche </a:t>
            </a:r>
            <a:r>
              <a:rPr lang="de-DE" dirty="0"/>
              <a:t>haben die Produzenten der ProSieben-Comedy </a:t>
            </a:r>
            <a:r>
              <a:rPr lang="de-DE" b="1" dirty="0"/>
              <a:t>eine Million Euro </a:t>
            </a:r>
            <a:r>
              <a:rPr lang="de-DE" dirty="0"/>
              <a:t>bei ihren Fans eingesammelt, wie "Stromberg"-Schöpfer Ralf Husmann am Donnerstag in Köln mitteilte. Insgesamt haben sich über </a:t>
            </a:r>
            <a:r>
              <a:rPr lang="de-DE" b="1" dirty="0"/>
              <a:t>3000 Investoren </a:t>
            </a:r>
            <a:r>
              <a:rPr lang="de-DE" dirty="0"/>
              <a:t>an dem Projekt beteiligt. </a:t>
            </a:r>
            <a:r>
              <a:rPr lang="de-DE" dirty="0" smtClean="0"/>
              <a:t>(22.12.2011</a:t>
            </a:r>
            <a:r>
              <a:rPr lang="de-DE" dirty="0" smtClean="0"/>
              <a:t>)</a:t>
            </a:r>
          </a:p>
          <a:p>
            <a:endParaRPr lang="de-DE" dirty="0"/>
          </a:p>
          <a:p>
            <a:r>
              <a:rPr lang="de-DE" b="1" dirty="0"/>
              <a:t>Virales </a:t>
            </a:r>
            <a:r>
              <a:rPr lang="de-DE" b="1" dirty="0" smtClean="0"/>
              <a:t>Marketing</a:t>
            </a:r>
            <a:r>
              <a:rPr lang="de-DE" dirty="0" smtClean="0"/>
              <a:t> </a:t>
            </a:r>
            <a:r>
              <a:rPr lang="de-DE" dirty="0"/>
              <a:t>ist eine </a:t>
            </a:r>
            <a:r>
              <a:rPr lang="de-DE" dirty="0">
                <a:hlinkClick r:id="rId3" tooltip="Marketing"/>
              </a:rPr>
              <a:t>Marketingform</a:t>
            </a:r>
            <a:r>
              <a:rPr lang="de-DE" dirty="0"/>
              <a:t>, die </a:t>
            </a:r>
            <a:r>
              <a:rPr lang="de-DE" dirty="0">
                <a:hlinkClick r:id="rId4" tooltip="Soziales Netzwerk (Internet)"/>
              </a:rPr>
              <a:t>soziale Netzwerke</a:t>
            </a:r>
            <a:r>
              <a:rPr lang="de-DE" dirty="0"/>
              <a:t> und Medien nutzt, um mit einer meist ungewöhnlichen oder hintergründigen Nachricht auf eine Marke, ein Produkt oder eine Kampagne aufmerksam zu machen. Wenngleich die </a:t>
            </a:r>
            <a:r>
              <a:rPr lang="de-DE" dirty="0">
                <a:hlinkClick r:id="rId5" tooltip="Epidemie"/>
              </a:rPr>
              <a:t>epidemische</a:t>
            </a:r>
            <a:r>
              <a:rPr lang="de-DE" dirty="0"/>
              <a:t> Verbreitung der einer </a:t>
            </a:r>
            <a:r>
              <a:rPr lang="de-DE" dirty="0">
                <a:hlinkClick r:id="rId6" tooltip="Mundpropaganda"/>
              </a:rPr>
              <a:t>Mundpropaganda</a:t>
            </a:r>
            <a:r>
              <a:rPr lang="de-DE" dirty="0"/>
              <a:t> ähnelt, ist virales Marketing nicht mit dieser gleichzusetzen, da bei der Mundpropaganda die Initiierung der Verbreitung für gewöhnlich von neutralen Teilnehmern ausgeht. Der Term „viral“ besagt, dass Informationen über ein Produkt oder eine Dienstleistung innerhalb kürzester Zeit, ähnlich einem biologischen Virus, von Mensch zu Mensch weitergetragen werden.</a:t>
            </a:r>
            <a:r>
              <a:rPr lang="de-DE" baseline="30000" dirty="0">
                <a:hlinkClick r:id="rId7"/>
              </a:rPr>
              <a:t>[1]</a:t>
            </a:r>
            <a:endParaRPr lang="de-DE" dirty="0"/>
          </a:p>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bwMode="auto">
          <a:xfrm>
            <a:off x="855663" y="746125"/>
            <a:ext cx="4959350" cy="3719513"/>
          </a:xfrm>
          <a:prstGeom prst="rect">
            <a:avLst/>
          </a:prstGeom>
          <a:solidFill>
            <a:srgbClr val="FFFFFF"/>
          </a:solidFill>
          <a:ln>
            <a:solidFill>
              <a:srgbClr val="000000"/>
            </a:solidFill>
            <a:miter lim="800000"/>
            <a:headEnd/>
            <a:tailEnd/>
          </a:ln>
        </p:spPr>
      </p:sp>
      <p:sp>
        <p:nvSpPr>
          <p:cNvPr id="210947" name="Rectangle 3"/>
          <p:cNvSpPr>
            <a:spLocks noGrp="1" noChangeArrowheads="1"/>
          </p:cNvSpPr>
          <p:nvPr>
            <p:ph type="body" idx="1"/>
          </p:nvPr>
        </p:nvSpPr>
        <p:spPr bwMode="auto">
          <a:xfrm>
            <a:off x="667386" y="4714913"/>
            <a:ext cx="5334317" cy="4466507"/>
          </a:xfrm>
          <a:prstGeom prst="rect">
            <a:avLst/>
          </a:prstGeom>
          <a:solidFill>
            <a:srgbClr val="FFFFFF"/>
          </a:solidFill>
          <a:ln>
            <a:solidFill>
              <a:srgbClr val="000000"/>
            </a:solidFill>
            <a:miter lim="800000"/>
            <a:headEnd/>
            <a:tailEnd/>
          </a:ln>
        </p:spPr>
        <p:txBody>
          <a:bodyPr lIns="87928" tIns="43964" rIns="87928" bIns="43964"/>
          <a:lstStyle/>
          <a:p>
            <a:r>
              <a:rPr lang="de-DE" dirty="0" smtClean="0"/>
              <a:t>Einsatz vorhandener </a:t>
            </a:r>
            <a:r>
              <a:rPr lang="de-DE" dirty="0" smtClean="0"/>
              <a:t>Systeme (</a:t>
            </a:r>
            <a:r>
              <a:rPr lang="de-DE" dirty="0" err="1" smtClean="0"/>
              <a:t>wikis</a:t>
            </a:r>
            <a:r>
              <a:rPr lang="de-DE" dirty="0" smtClean="0"/>
              <a:t>)</a:t>
            </a:r>
            <a:endParaRPr lang="de-DE" dirty="0" smtClean="0"/>
          </a:p>
          <a:p>
            <a:r>
              <a:rPr lang="de-DE" b="1" dirty="0" err="1" smtClean="0"/>
              <a:t>Comramo</a:t>
            </a:r>
            <a:r>
              <a:rPr lang="de-DE" b="1" dirty="0" smtClean="0"/>
              <a:t>-Story</a:t>
            </a:r>
          </a:p>
          <a:p>
            <a:r>
              <a:rPr lang="de-DE" dirty="0" smtClean="0"/>
              <a:t>MA aus Kundensupport (Helpdesk) hat – ohne Auftrag – ein </a:t>
            </a:r>
            <a:r>
              <a:rPr lang="de-DE" dirty="0" err="1" smtClean="0"/>
              <a:t>Helpdesksystem</a:t>
            </a:r>
            <a:r>
              <a:rPr lang="de-DE" dirty="0" smtClean="0"/>
              <a:t> auf Basis eines </a:t>
            </a:r>
            <a:r>
              <a:rPr lang="de-DE" dirty="0" err="1" smtClean="0"/>
              <a:t>mediawikis</a:t>
            </a:r>
            <a:r>
              <a:rPr lang="de-DE" dirty="0" smtClean="0"/>
              <a:t> entwickelt; im Gegensatz zum vorhandenen User-Help-Desk </a:t>
            </a:r>
            <a:r>
              <a:rPr lang="de-DE" dirty="0" err="1" smtClean="0"/>
              <a:t>system</a:t>
            </a:r>
            <a:r>
              <a:rPr lang="de-DE" dirty="0" smtClean="0"/>
              <a:t> und dessen „sperriger“ Wissensdatenbank findet das </a:t>
            </a:r>
            <a:r>
              <a:rPr lang="de-DE" dirty="0" err="1" smtClean="0"/>
              <a:t>wiki</a:t>
            </a:r>
            <a:r>
              <a:rPr lang="de-DE" dirty="0" smtClean="0"/>
              <a:t>-System schnell Anhänger bei seinen Kollegen;</a:t>
            </a:r>
          </a:p>
          <a:p>
            <a:r>
              <a:rPr lang="de-DE" dirty="0" smtClean="0"/>
              <a:t>Als es mir vorgestellt wurde, fand ich das eine sehr gute Idee und ermunterte den MA, dieses Projekt in den Abteilungsbesprechungen einmal vorzustellen; dabei zeigte sich Widerstand aus der mittleren Führungseben der Abteilungsleiter; man müsse doch erst einmal ein Anforderungsprofil entwickeln, ein Pflichtenheft o.ä., dann auf dem Markt nach der besten Lösung suchen; man solle keine „Schnellschüsse“ machen; Effekt: das Projekt geriet ins Stocken.</a:t>
            </a:r>
          </a:p>
          <a:p>
            <a:endParaRPr lang="de-DE" dirty="0"/>
          </a:p>
          <a:p>
            <a:r>
              <a:rPr lang="de-DE" b="1" dirty="0" smtClean="0"/>
              <a:t>Frank Röbers, Vorstandsvorsitzender </a:t>
            </a:r>
            <a:r>
              <a:rPr lang="de-DE" b="1" dirty="0" err="1" smtClean="0"/>
              <a:t>Synaxon</a:t>
            </a:r>
            <a:r>
              <a:rPr lang="de-DE" b="1" dirty="0" smtClean="0"/>
              <a:t> AG (IT-Verbundgruppe, Bielefelder Raum)</a:t>
            </a:r>
          </a:p>
          <a:p>
            <a:r>
              <a:rPr lang="de-DE" dirty="0" smtClean="0"/>
              <a:t>„Ein neuer MA wurde vorgeschickt, um eine ungeheuerliche Änderung im Wiki vorzunehmen. Er sollte eine Passage aus dem Unternehmensleitbild löschen, die außer mir niemand gut fand. Aber alle </a:t>
            </a:r>
            <a:r>
              <a:rPr lang="de-DE" dirty="0" err="1" smtClean="0"/>
              <a:t>wußten</a:t>
            </a:r>
            <a:r>
              <a:rPr lang="de-DE" dirty="0" smtClean="0"/>
              <a:t>, </a:t>
            </a:r>
            <a:r>
              <a:rPr lang="de-DE" dirty="0" err="1" smtClean="0"/>
              <a:t>daß</a:t>
            </a:r>
            <a:r>
              <a:rPr lang="de-DE" dirty="0" smtClean="0"/>
              <a:t> mir die Passage enorm wichtig war. Dieser neue Kollege nahm also den Satz aus dem Unternehmensleitbild und speicherte die neue Version. (…) Nachdem sich langsam meine Schnappatmung etwas beruhigt hatte, beschloss ich erst einmal nichts zu tun.“ (</a:t>
            </a:r>
          </a:p>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bwMode="auto">
          <a:xfrm>
            <a:off x="855663" y="746125"/>
            <a:ext cx="4959350" cy="3719513"/>
          </a:xfrm>
          <a:prstGeom prst="rect">
            <a:avLst/>
          </a:prstGeom>
          <a:solidFill>
            <a:srgbClr val="FFFFFF"/>
          </a:solidFill>
          <a:ln>
            <a:solidFill>
              <a:srgbClr val="000000"/>
            </a:solidFill>
            <a:miter lim="800000"/>
            <a:headEnd/>
            <a:tailEnd/>
          </a:ln>
        </p:spPr>
      </p:sp>
      <p:sp>
        <p:nvSpPr>
          <p:cNvPr id="210947" name="Rectangle 3"/>
          <p:cNvSpPr>
            <a:spLocks noGrp="1" noChangeArrowheads="1"/>
          </p:cNvSpPr>
          <p:nvPr>
            <p:ph type="body" idx="1"/>
          </p:nvPr>
        </p:nvSpPr>
        <p:spPr bwMode="auto">
          <a:xfrm>
            <a:off x="667386" y="4714913"/>
            <a:ext cx="5334317" cy="4466507"/>
          </a:xfrm>
          <a:prstGeom prst="rect">
            <a:avLst/>
          </a:prstGeom>
          <a:solidFill>
            <a:srgbClr val="FFFFFF"/>
          </a:solidFill>
          <a:ln>
            <a:solidFill>
              <a:srgbClr val="000000"/>
            </a:solidFill>
            <a:miter lim="800000"/>
            <a:headEnd/>
            <a:tailEnd/>
          </a:ln>
        </p:spPr>
        <p:txBody>
          <a:bodyPr lIns="87928" tIns="43964" rIns="87928" bIns="43964"/>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bwMode="auto">
          <a:xfrm>
            <a:off x="855663" y="746125"/>
            <a:ext cx="4959350" cy="3719513"/>
          </a:xfrm>
          <a:prstGeom prst="rect">
            <a:avLst/>
          </a:prstGeom>
          <a:solidFill>
            <a:srgbClr val="FFFFFF"/>
          </a:solidFill>
          <a:ln>
            <a:solidFill>
              <a:srgbClr val="000000"/>
            </a:solidFill>
            <a:miter lim="800000"/>
            <a:headEnd/>
            <a:tailEnd/>
          </a:ln>
        </p:spPr>
      </p:sp>
      <p:sp>
        <p:nvSpPr>
          <p:cNvPr id="210947" name="Rectangle 3"/>
          <p:cNvSpPr>
            <a:spLocks noGrp="1" noChangeArrowheads="1"/>
          </p:cNvSpPr>
          <p:nvPr>
            <p:ph type="body" idx="1"/>
          </p:nvPr>
        </p:nvSpPr>
        <p:spPr bwMode="auto">
          <a:xfrm>
            <a:off x="667386" y="4714913"/>
            <a:ext cx="5334317" cy="4466507"/>
          </a:xfrm>
          <a:prstGeom prst="rect">
            <a:avLst/>
          </a:prstGeom>
          <a:solidFill>
            <a:srgbClr val="FFFFFF"/>
          </a:solidFill>
          <a:ln>
            <a:solidFill>
              <a:srgbClr val="000000"/>
            </a:solidFill>
            <a:miter lim="800000"/>
            <a:headEnd/>
            <a:tailEnd/>
          </a:ln>
        </p:spPr>
        <p:txBody>
          <a:bodyPr lIns="87928" tIns="43964" rIns="87928" bIns="43964"/>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spect="1" noChangeArrowheads="1" noTextEdit="1"/>
          </p:cNvSpPr>
          <p:nvPr>
            <p:ph type="sldImg"/>
          </p:nvPr>
        </p:nvSpPr>
        <p:spPr bwMode="auto">
          <a:xfrm>
            <a:off x="855663" y="746125"/>
            <a:ext cx="4959350" cy="3719513"/>
          </a:xfrm>
          <a:prstGeom prst="rect">
            <a:avLst/>
          </a:prstGeom>
          <a:solidFill>
            <a:srgbClr val="FFFFFF"/>
          </a:solidFill>
          <a:ln>
            <a:solidFill>
              <a:srgbClr val="000000"/>
            </a:solidFill>
            <a:miter lim="800000"/>
            <a:headEnd/>
            <a:tailEnd/>
          </a:ln>
        </p:spPr>
      </p:sp>
      <p:sp>
        <p:nvSpPr>
          <p:cNvPr id="210947" name="Rectangle 3"/>
          <p:cNvSpPr>
            <a:spLocks noGrp="1" noChangeArrowheads="1"/>
          </p:cNvSpPr>
          <p:nvPr>
            <p:ph type="body" idx="1"/>
          </p:nvPr>
        </p:nvSpPr>
        <p:spPr bwMode="auto">
          <a:xfrm>
            <a:off x="667386" y="4714913"/>
            <a:ext cx="5334317" cy="4466507"/>
          </a:xfrm>
          <a:prstGeom prst="rect">
            <a:avLst/>
          </a:prstGeom>
          <a:solidFill>
            <a:srgbClr val="FFFFFF"/>
          </a:solidFill>
          <a:ln>
            <a:solidFill>
              <a:srgbClr val="000000"/>
            </a:solidFill>
            <a:miter lim="800000"/>
            <a:headEnd/>
            <a:tailEnd/>
          </a:ln>
        </p:spPr>
        <p:txBody>
          <a:bodyPr lIns="87928" tIns="43964" rIns="87928" bIns="43964"/>
          <a:lstStyle/>
          <a:p>
            <a:r>
              <a:rPr lang="de-DE" b="1" dirty="0" err="1" smtClean="0"/>
              <a:t>Scrum</a:t>
            </a:r>
            <a:endParaRPr lang="de-DE" b="1" dirty="0" smtClean="0"/>
          </a:p>
          <a:p>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val="967926907"/>
      </p:ext>
    </p:extLst>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415360791"/>
      </p:ext>
    </p:extLst>
  </p:cSld>
  <p:clrMapOvr>
    <a:masterClrMapping/>
  </p:clrMapOvr>
  <p:transition>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592762"/>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592762"/>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558028589"/>
      </p:ext>
    </p:extLst>
  </p:cSld>
  <p:clrMapOvr>
    <a:masterClrMapping/>
  </p:clrMapOvr>
  <p:transition>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Text und ClipArt">
    <p:spTree>
      <p:nvGrpSpPr>
        <p:cNvPr id="1" name=""/>
        <p:cNvGrpSpPr/>
        <p:nvPr/>
      </p:nvGrpSpPr>
      <p:grpSpPr>
        <a:xfrm>
          <a:off x="0" y="0"/>
          <a:ext cx="0" cy="0"/>
          <a:chOff x="0" y="0"/>
          <a:chExt cx="0" cy="0"/>
        </a:xfrm>
      </p:grpSpPr>
      <p:sp>
        <p:nvSpPr>
          <p:cNvPr id="3" name="Textplatzhalter 2"/>
          <p:cNvSpPr>
            <a:spLocks noGrp="1"/>
          </p:cNvSpPr>
          <p:nvPr>
            <p:ph type="body" sz="half" idx="1"/>
          </p:nvPr>
        </p:nvSpPr>
        <p:spPr>
          <a:xfrm>
            <a:off x="457200" y="1143000"/>
            <a:ext cx="8147248" cy="47244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marL="1143000" indent="-228600">
              <a:buFont typeface="Wingdings" pitchFamily="2" charset="2"/>
              <a:buChar char="ü"/>
              <a:defRPr sz="1600">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4118358291"/>
      </p:ext>
    </p:extLst>
  </p:cSld>
  <p:clrMapOvr>
    <a:masterClrMapping/>
  </p:clrMapOvr>
  <p:transition>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220291693"/>
      </p:ext>
    </p:extLst>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Tree>
    <p:extLst>
      <p:ext uri="{BB962C8B-B14F-4D97-AF65-F5344CB8AC3E}">
        <p14:creationId xmlns:p14="http://schemas.microsoft.com/office/powerpoint/2010/main" val="2950426997"/>
      </p:ext>
    </p:extLst>
  </p:cSld>
  <p:clrMapOvr>
    <a:masterClrMapping/>
  </p:clrMapOvr>
  <p:transition>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14300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10100" y="114300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4234768844"/>
      </p:ext>
    </p:extLst>
  </p:cSld>
  <p:clrMapOvr>
    <a:masterClrMapping/>
  </p:clrMapOvr>
  <p:transition>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739178541"/>
      </p:ext>
    </p:extLst>
  </p:cSld>
  <p:clrMapOvr>
    <a:masterClrMapping/>
  </p:clrMapOvr>
  <p:transition>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Tree>
    <p:extLst>
      <p:ext uri="{BB962C8B-B14F-4D97-AF65-F5344CB8AC3E}">
        <p14:creationId xmlns:p14="http://schemas.microsoft.com/office/powerpoint/2010/main" val="872209997"/>
      </p:ext>
    </p:extLst>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50366339"/>
      </p:ext>
    </p:extLst>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3254851454"/>
      </p:ext>
    </p:extLst>
  </p:cSld>
  <p:clrMapOvr>
    <a:masterClrMapping/>
  </p:clrMapOvr>
  <p:transition>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2431278376"/>
      </p:ext>
    </p:extLst>
  </p:cSld>
  <p:clrMapOvr>
    <a:masterClrMapping/>
  </p:clrMapOvr>
  <p:transition>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1143000"/>
            <a:ext cx="8153400" cy="472440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ChangeArrowheads="1"/>
          </p:cNvSpPr>
          <p:nvPr/>
        </p:nvSpPr>
        <p:spPr bwMode="auto">
          <a:xfrm>
            <a:off x="442913" y="352425"/>
            <a:ext cx="180975"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a:endParaRPr lang="en-GB" sz="1200">
              <a:solidFill>
                <a:schemeClr val="tx1"/>
              </a:solidFill>
              <a:latin typeface="Arial" charset="0"/>
            </a:endParaRPr>
          </a:p>
        </p:txBody>
      </p:sp>
      <p:sp>
        <p:nvSpPr>
          <p:cNvPr id="1029" name="Rectangle 5"/>
          <p:cNvSpPr>
            <a:spLocks noChangeArrowheads="1"/>
          </p:cNvSpPr>
          <p:nvPr/>
        </p:nvSpPr>
        <p:spPr bwMode="auto">
          <a:xfrm>
            <a:off x="5868144" y="6248400"/>
            <a:ext cx="2952328" cy="259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defTabSz="762000"/>
            <a:r>
              <a:rPr lang="de-DE" sz="1100" dirty="0">
                <a:solidFill>
                  <a:schemeClr val="bg2"/>
                </a:solidFill>
                <a:latin typeface="Calibri" pitchFamily="34" charset="0"/>
                <a:cs typeface="Calibri" pitchFamily="34" charset="0"/>
              </a:rPr>
              <a:t>Dr. Christian Hartmann,  </a:t>
            </a:r>
            <a:r>
              <a:rPr lang="de-DE" sz="1100" dirty="0" smtClean="0">
                <a:solidFill>
                  <a:schemeClr val="bg2"/>
                </a:solidFill>
                <a:latin typeface="Calibri" pitchFamily="34" charset="0"/>
                <a:cs typeface="Calibri" pitchFamily="34" charset="0"/>
              </a:rPr>
              <a:t>Hohenzollern SIEBEN</a:t>
            </a:r>
            <a:endParaRPr lang="de-DE" sz="1100" dirty="0">
              <a:solidFill>
                <a:schemeClr val="bg2"/>
              </a:solidFill>
              <a:latin typeface="Calibri" pitchFamily="34" charset="0"/>
              <a:cs typeface="Calibri" pitchFamily="34" charset="0"/>
            </a:endParaRPr>
          </a:p>
        </p:txBody>
      </p:sp>
      <p:sp>
        <p:nvSpPr>
          <p:cNvPr id="1057" name="Text Box 33"/>
          <p:cNvSpPr txBox="1">
            <a:spLocks noChangeArrowheads="1"/>
          </p:cNvSpPr>
          <p:nvPr userDrawn="1"/>
        </p:nvSpPr>
        <p:spPr bwMode="auto">
          <a:xfrm>
            <a:off x="1905000" y="228600"/>
            <a:ext cx="3124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eaLnBrk="0" fontAlgn="base" hangingPunct="0">
              <a:spcBef>
                <a:spcPct val="0"/>
              </a:spcBef>
              <a:spcAft>
                <a:spcPct val="0"/>
              </a:spcAft>
              <a:defRPr sz="2400">
                <a:solidFill>
                  <a:schemeClr val="tx1"/>
                </a:solidFill>
                <a:latin typeface="Times New Roman" pitchFamily="18" charset="0"/>
              </a:defRPr>
            </a:lvl6pPr>
            <a:lvl7pPr marL="3200400" defTabSz="762000" eaLnBrk="0" fontAlgn="base" hangingPunct="0">
              <a:spcBef>
                <a:spcPct val="0"/>
              </a:spcBef>
              <a:spcAft>
                <a:spcPct val="0"/>
              </a:spcAft>
              <a:defRPr sz="2400">
                <a:solidFill>
                  <a:schemeClr val="tx1"/>
                </a:solidFill>
                <a:latin typeface="Times New Roman" pitchFamily="18" charset="0"/>
              </a:defRPr>
            </a:lvl7pPr>
            <a:lvl8pPr marL="3657600" defTabSz="762000" eaLnBrk="0" fontAlgn="base" hangingPunct="0">
              <a:spcBef>
                <a:spcPct val="0"/>
              </a:spcBef>
              <a:spcAft>
                <a:spcPct val="0"/>
              </a:spcAft>
              <a:defRPr sz="2400">
                <a:solidFill>
                  <a:schemeClr val="tx1"/>
                </a:solidFill>
                <a:latin typeface="Times New Roman" pitchFamily="18" charset="0"/>
              </a:defRPr>
            </a:lvl8pPr>
            <a:lvl9pPr marL="4114800" defTabSz="7620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de-DE" sz="3200">
              <a:solidFill>
                <a:schemeClr val="accent2"/>
              </a:solidFill>
              <a:latin typeface="Trebuchet MS" pitchFamily="34" charset="0"/>
            </a:endParaRPr>
          </a:p>
        </p:txBody>
      </p:sp>
      <p:pic>
        <p:nvPicPr>
          <p:cNvPr id="1061" name="Picture 3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411030" y="93988"/>
            <a:ext cx="1534527" cy="650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Gerade Verbindung 2"/>
          <p:cNvCxnSpPr/>
          <p:nvPr userDrawn="1"/>
        </p:nvCxnSpPr>
        <p:spPr bwMode="auto">
          <a:xfrm>
            <a:off x="323528" y="908050"/>
            <a:ext cx="8622029" cy="0"/>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Gerade Verbindung 4"/>
          <p:cNvCxnSpPr/>
          <p:nvPr userDrawn="1"/>
        </p:nvCxnSpPr>
        <p:spPr bwMode="auto">
          <a:xfrm>
            <a:off x="323528" y="6237288"/>
            <a:ext cx="8496944" cy="0"/>
          </a:xfrm>
          <a:prstGeom prst="line">
            <a:avLst/>
          </a:prstGeom>
          <a:noFill/>
          <a:ln w="952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zoom/>
  </p:transition>
  <p:timing>
    <p:tnLst>
      <p:par>
        <p:cTn id="1" dur="indefinite" restart="never" nodeType="tmRoot"/>
      </p:par>
    </p:tnLst>
  </p:timing>
  <p:txStyles>
    <p:titleStyle>
      <a:lvl1pPr algn="l" defTabSz="762000" rtl="0" eaLnBrk="0" fontAlgn="base" hangingPunct="0">
        <a:spcBef>
          <a:spcPct val="0"/>
        </a:spcBef>
        <a:spcAft>
          <a:spcPct val="0"/>
        </a:spcAft>
        <a:defRPr sz="2400">
          <a:solidFill>
            <a:schemeClr val="tx2"/>
          </a:solidFill>
          <a:latin typeface="+mj-lt"/>
          <a:ea typeface="+mj-ea"/>
          <a:cs typeface="+mj-cs"/>
        </a:defRPr>
      </a:lvl1pPr>
      <a:lvl2pPr algn="l" defTabSz="762000" rtl="0" eaLnBrk="0" fontAlgn="base" hangingPunct="0">
        <a:spcBef>
          <a:spcPct val="0"/>
        </a:spcBef>
        <a:spcAft>
          <a:spcPct val="0"/>
        </a:spcAft>
        <a:defRPr sz="2400">
          <a:solidFill>
            <a:schemeClr val="tx2"/>
          </a:solidFill>
          <a:latin typeface="Arial" charset="0"/>
        </a:defRPr>
      </a:lvl2pPr>
      <a:lvl3pPr algn="l" defTabSz="762000" rtl="0" eaLnBrk="0" fontAlgn="base" hangingPunct="0">
        <a:spcBef>
          <a:spcPct val="0"/>
        </a:spcBef>
        <a:spcAft>
          <a:spcPct val="0"/>
        </a:spcAft>
        <a:defRPr sz="2400">
          <a:solidFill>
            <a:schemeClr val="tx2"/>
          </a:solidFill>
          <a:latin typeface="Arial" charset="0"/>
        </a:defRPr>
      </a:lvl3pPr>
      <a:lvl4pPr algn="l" defTabSz="762000" rtl="0" eaLnBrk="0" fontAlgn="base" hangingPunct="0">
        <a:spcBef>
          <a:spcPct val="0"/>
        </a:spcBef>
        <a:spcAft>
          <a:spcPct val="0"/>
        </a:spcAft>
        <a:defRPr sz="2400">
          <a:solidFill>
            <a:schemeClr val="tx2"/>
          </a:solidFill>
          <a:latin typeface="Arial" charset="0"/>
        </a:defRPr>
      </a:lvl4pPr>
      <a:lvl5pPr algn="l" defTabSz="762000" rtl="0" eaLnBrk="0" fontAlgn="base" hangingPunct="0">
        <a:spcBef>
          <a:spcPct val="0"/>
        </a:spcBef>
        <a:spcAft>
          <a:spcPct val="0"/>
        </a:spcAft>
        <a:defRPr sz="2400">
          <a:solidFill>
            <a:schemeClr val="tx2"/>
          </a:solidFill>
          <a:latin typeface="Arial" charset="0"/>
        </a:defRPr>
      </a:lvl5pPr>
      <a:lvl6pPr marL="457200" algn="l" defTabSz="762000" rtl="0" eaLnBrk="0" fontAlgn="base" hangingPunct="0">
        <a:spcBef>
          <a:spcPct val="0"/>
        </a:spcBef>
        <a:spcAft>
          <a:spcPct val="0"/>
        </a:spcAft>
        <a:defRPr sz="2400">
          <a:solidFill>
            <a:schemeClr val="tx2"/>
          </a:solidFill>
          <a:latin typeface="Arial" charset="0"/>
        </a:defRPr>
      </a:lvl6pPr>
      <a:lvl7pPr marL="914400" algn="l" defTabSz="762000" rtl="0" eaLnBrk="0" fontAlgn="base" hangingPunct="0">
        <a:spcBef>
          <a:spcPct val="0"/>
        </a:spcBef>
        <a:spcAft>
          <a:spcPct val="0"/>
        </a:spcAft>
        <a:defRPr sz="2400">
          <a:solidFill>
            <a:schemeClr val="tx2"/>
          </a:solidFill>
          <a:latin typeface="Arial" charset="0"/>
        </a:defRPr>
      </a:lvl7pPr>
      <a:lvl8pPr marL="1371600" algn="l" defTabSz="762000" rtl="0" eaLnBrk="0" fontAlgn="base" hangingPunct="0">
        <a:spcBef>
          <a:spcPct val="0"/>
        </a:spcBef>
        <a:spcAft>
          <a:spcPct val="0"/>
        </a:spcAft>
        <a:defRPr sz="2400">
          <a:solidFill>
            <a:schemeClr val="tx2"/>
          </a:solidFill>
          <a:latin typeface="Arial" charset="0"/>
        </a:defRPr>
      </a:lvl8pPr>
      <a:lvl9pPr marL="1828800" algn="l" defTabSz="762000" rtl="0" eaLnBrk="0" fontAlgn="base" hangingPunct="0">
        <a:spcBef>
          <a:spcPct val="0"/>
        </a:spcBef>
        <a:spcAft>
          <a:spcPct val="0"/>
        </a:spcAft>
        <a:defRPr sz="2400">
          <a:solidFill>
            <a:schemeClr val="tx2"/>
          </a:solidFill>
          <a:latin typeface="Arial" charset="0"/>
        </a:defRPr>
      </a:lvl9pPr>
    </p:titleStyle>
    <p:bodyStyle>
      <a:lvl1pPr marL="342900" indent="-342900" algn="l" defTabSz="762000" rtl="0" eaLnBrk="0" fontAlgn="base" hangingPunct="0">
        <a:lnSpc>
          <a:spcPct val="110000"/>
        </a:lnSpc>
        <a:spcBef>
          <a:spcPct val="25000"/>
        </a:spcBef>
        <a:spcAft>
          <a:spcPct val="0"/>
        </a:spcAft>
        <a:buSzPct val="100000"/>
        <a:buChar char="•"/>
        <a:defRPr sz="1600">
          <a:solidFill>
            <a:schemeClr val="tx1"/>
          </a:solidFill>
          <a:latin typeface="+mn-lt"/>
          <a:ea typeface="+mn-ea"/>
          <a:cs typeface="+mn-cs"/>
        </a:defRPr>
      </a:lvl1pPr>
      <a:lvl2pPr marL="742950" indent="-285750" algn="l" defTabSz="762000" rtl="0" eaLnBrk="0" fontAlgn="base" hangingPunct="0">
        <a:spcBef>
          <a:spcPct val="30000"/>
        </a:spcBef>
        <a:spcAft>
          <a:spcPct val="0"/>
        </a:spcAft>
        <a:buSzPct val="100000"/>
        <a:buFont typeface="Wingdings" pitchFamily="2" charset="2"/>
        <a:buChar char="§"/>
        <a:defRPr sz="1600">
          <a:solidFill>
            <a:schemeClr val="tx1"/>
          </a:solidFill>
          <a:latin typeface="+mn-lt"/>
        </a:defRPr>
      </a:lvl2pPr>
      <a:lvl3pPr marL="1143000" indent="-228600" algn="l" defTabSz="762000" rtl="0" eaLnBrk="0" fontAlgn="base" hangingPunct="0">
        <a:spcBef>
          <a:spcPct val="20000"/>
        </a:spcBef>
        <a:spcAft>
          <a:spcPct val="0"/>
        </a:spcAft>
        <a:buSzPct val="100000"/>
        <a:buChar char="•"/>
        <a:defRPr sz="1200">
          <a:solidFill>
            <a:schemeClr val="tx1"/>
          </a:solidFill>
          <a:latin typeface="+mn-lt"/>
        </a:defRPr>
      </a:lvl3pPr>
      <a:lvl4pPr marL="1600200" indent="-228600" algn="l" defTabSz="762000" rtl="0" eaLnBrk="0" fontAlgn="base" hangingPunct="0">
        <a:spcBef>
          <a:spcPct val="20000"/>
        </a:spcBef>
        <a:spcAft>
          <a:spcPct val="0"/>
        </a:spcAft>
        <a:buSzPct val="100000"/>
        <a:buChar char="–"/>
        <a:defRPr sz="1200">
          <a:solidFill>
            <a:schemeClr val="tx1"/>
          </a:solidFill>
          <a:latin typeface="+mn-lt"/>
        </a:defRPr>
      </a:lvl4pPr>
      <a:lvl5pPr marL="2057400" indent="-228600" algn="l" defTabSz="762000" rtl="0" eaLnBrk="0" fontAlgn="base" hangingPunct="0">
        <a:spcBef>
          <a:spcPct val="20000"/>
        </a:spcBef>
        <a:spcAft>
          <a:spcPct val="0"/>
        </a:spcAft>
        <a:buSzPct val="100000"/>
        <a:buChar char="•"/>
        <a:defRPr sz="1200">
          <a:solidFill>
            <a:schemeClr val="tx1"/>
          </a:solidFill>
          <a:latin typeface="+mn-lt"/>
        </a:defRPr>
      </a:lvl5pPr>
      <a:lvl6pPr marL="2514600" indent="-228600" algn="l" defTabSz="762000" rtl="0" eaLnBrk="0" fontAlgn="base" hangingPunct="0">
        <a:spcBef>
          <a:spcPct val="20000"/>
        </a:spcBef>
        <a:spcAft>
          <a:spcPct val="0"/>
        </a:spcAft>
        <a:buSzPct val="100000"/>
        <a:buChar char="•"/>
        <a:defRPr sz="1200">
          <a:solidFill>
            <a:schemeClr val="tx1"/>
          </a:solidFill>
          <a:latin typeface="+mn-lt"/>
        </a:defRPr>
      </a:lvl6pPr>
      <a:lvl7pPr marL="2971800" indent="-228600" algn="l" defTabSz="762000" rtl="0" eaLnBrk="0" fontAlgn="base" hangingPunct="0">
        <a:spcBef>
          <a:spcPct val="20000"/>
        </a:spcBef>
        <a:spcAft>
          <a:spcPct val="0"/>
        </a:spcAft>
        <a:buSzPct val="100000"/>
        <a:buChar char="•"/>
        <a:defRPr sz="1200">
          <a:solidFill>
            <a:schemeClr val="tx1"/>
          </a:solidFill>
          <a:latin typeface="+mn-lt"/>
        </a:defRPr>
      </a:lvl7pPr>
      <a:lvl8pPr marL="3429000" indent="-228600" algn="l" defTabSz="762000" rtl="0" eaLnBrk="0" fontAlgn="base" hangingPunct="0">
        <a:spcBef>
          <a:spcPct val="20000"/>
        </a:spcBef>
        <a:spcAft>
          <a:spcPct val="0"/>
        </a:spcAft>
        <a:buSzPct val="100000"/>
        <a:buChar char="•"/>
        <a:defRPr sz="1200">
          <a:solidFill>
            <a:schemeClr val="tx1"/>
          </a:solidFill>
          <a:latin typeface="+mn-lt"/>
        </a:defRPr>
      </a:lvl8pPr>
      <a:lvl9pPr marL="3886200" indent="-228600" algn="l" defTabSz="762000" rtl="0" eaLnBrk="0" fontAlgn="base" hangingPunct="0">
        <a:spcBef>
          <a:spcPct val="20000"/>
        </a:spcBef>
        <a:spcAft>
          <a:spcPct val="0"/>
        </a:spcAft>
        <a:buSzPct val="100000"/>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pon.de/ve5XP"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Eisenbahn.jpg"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3.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2" name="Text Box 6"/>
          <p:cNvSpPr txBox="1">
            <a:spLocks noChangeArrowheads="1"/>
          </p:cNvSpPr>
          <p:nvPr/>
        </p:nvSpPr>
        <p:spPr bwMode="auto">
          <a:xfrm>
            <a:off x="1258888" y="2492375"/>
            <a:ext cx="6215062" cy="2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eaLnBrk="0" fontAlgn="base" hangingPunct="0">
              <a:spcBef>
                <a:spcPct val="0"/>
              </a:spcBef>
              <a:spcAft>
                <a:spcPct val="0"/>
              </a:spcAft>
              <a:defRPr sz="2400">
                <a:solidFill>
                  <a:schemeClr val="tx1"/>
                </a:solidFill>
                <a:latin typeface="Times New Roman" pitchFamily="18" charset="0"/>
              </a:defRPr>
            </a:lvl6pPr>
            <a:lvl7pPr marL="3200400" defTabSz="762000" eaLnBrk="0" fontAlgn="base" hangingPunct="0">
              <a:spcBef>
                <a:spcPct val="0"/>
              </a:spcBef>
              <a:spcAft>
                <a:spcPct val="0"/>
              </a:spcAft>
              <a:defRPr sz="2400">
                <a:solidFill>
                  <a:schemeClr val="tx1"/>
                </a:solidFill>
                <a:latin typeface="Times New Roman" pitchFamily="18" charset="0"/>
              </a:defRPr>
            </a:lvl7pPr>
            <a:lvl8pPr marL="3657600" defTabSz="762000" eaLnBrk="0" fontAlgn="base" hangingPunct="0">
              <a:spcBef>
                <a:spcPct val="0"/>
              </a:spcBef>
              <a:spcAft>
                <a:spcPct val="0"/>
              </a:spcAft>
              <a:defRPr sz="2400">
                <a:solidFill>
                  <a:schemeClr val="tx1"/>
                </a:solidFill>
                <a:latin typeface="Times New Roman" pitchFamily="18" charset="0"/>
              </a:defRPr>
            </a:lvl8pPr>
            <a:lvl9pPr marL="4114800" defTabSz="762000" eaLnBrk="0" fontAlgn="base" hangingPunct="0">
              <a:spcBef>
                <a:spcPct val="0"/>
              </a:spcBef>
              <a:spcAft>
                <a:spcPct val="0"/>
              </a:spcAft>
              <a:defRPr sz="2400">
                <a:solidFill>
                  <a:schemeClr val="tx1"/>
                </a:solidFill>
                <a:latin typeface="Times New Roman" pitchFamily="18" charset="0"/>
              </a:defRPr>
            </a:lvl9pPr>
          </a:lstStyle>
          <a:p>
            <a:pPr algn="ctr"/>
            <a:r>
              <a:rPr lang="de-DE" sz="2000" b="1" dirty="0" err="1" smtClean="0">
                <a:latin typeface="Calibri" pitchFamily="34" charset="0"/>
                <a:cs typeface="Calibri" pitchFamily="34" charset="0"/>
              </a:rPr>
              <a:t>Social</a:t>
            </a:r>
            <a:r>
              <a:rPr lang="de-DE" sz="2000" b="1" dirty="0" smtClean="0">
                <a:latin typeface="Calibri" pitchFamily="34" charset="0"/>
                <a:cs typeface="Calibri" pitchFamily="34" charset="0"/>
              </a:rPr>
              <a:t> web</a:t>
            </a:r>
          </a:p>
          <a:p>
            <a:pPr marL="342900" indent="-342900" algn="ctr">
              <a:buFontTx/>
              <a:buChar char="-"/>
            </a:pPr>
            <a:r>
              <a:rPr lang="de-DE" sz="2000" b="1" dirty="0" smtClean="0">
                <a:latin typeface="Calibri" pitchFamily="34" charset="0"/>
                <a:cs typeface="Calibri" pitchFamily="34" charset="0"/>
              </a:rPr>
              <a:t>Erneuerung der Unternehmenskommunikation?</a:t>
            </a:r>
          </a:p>
          <a:p>
            <a:pPr algn="ctr"/>
            <a:r>
              <a:rPr lang="de-DE" sz="2000" b="1" dirty="0" smtClean="0">
                <a:latin typeface="Calibri" pitchFamily="34" charset="0"/>
                <a:cs typeface="Calibri" pitchFamily="34" charset="0"/>
              </a:rPr>
              <a:t>Konzepte, Strategien, Lösungen</a:t>
            </a:r>
          </a:p>
          <a:p>
            <a:pPr marL="342900" indent="-342900" algn="ctr">
              <a:buFontTx/>
              <a:buChar char="-"/>
            </a:pPr>
            <a:endParaRPr lang="de-DE" sz="2000" dirty="0">
              <a:latin typeface="Calibri" pitchFamily="34" charset="0"/>
              <a:cs typeface="Calibri" pitchFamily="34" charset="0"/>
            </a:endParaRPr>
          </a:p>
          <a:p>
            <a:pPr algn="ctr"/>
            <a:endParaRPr lang="de-DE" sz="2000" b="1" dirty="0">
              <a:latin typeface="Calibri" pitchFamily="34" charset="0"/>
              <a:cs typeface="Calibri" pitchFamily="34" charset="0"/>
            </a:endParaRPr>
          </a:p>
          <a:p>
            <a:pPr algn="ctr"/>
            <a:endParaRPr lang="de-DE" sz="1600" dirty="0">
              <a:latin typeface="Calibri" pitchFamily="34" charset="0"/>
              <a:cs typeface="Calibri" pitchFamily="34" charset="0"/>
            </a:endParaRPr>
          </a:p>
          <a:p>
            <a:pPr algn="ctr"/>
            <a:r>
              <a:rPr lang="de-DE" sz="1600" dirty="0" smtClean="0">
                <a:latin typeface="Calibri" pitchFamily="34" charset="0"/>
                <a:cs typeface="Calibri" pitchFamily="34" charset="0"/>
              </a:rPr>
              <a:t>Dr</a:t>
            </a:r>
            <a:r>
              <a:rPr lang="de-DE" sz="1600" dirty="0">
                <a:latin typeface="Calibri" pitchFamily="34" charset="0"/>
                <a:cs typeface="Calibri" pitchFamily="34" charset="0"/>
              </a:rPr>
              <a:t>. Christian Hartmann,</a:t>
            </a:r>
          </a:p>
          <a:p>
            <a:pPr algn="ctr"/>
            <a:r>
              <a:rPr lang="de-DE" sz="1600" dirty="0" smtClean="0">
                <a:latin typeface="Calibri" pitchFamily="34" charset="0"/>
                <a:cs typeface="Calibri" pitchFamily="34" charset="0"/>
              </a:rPr>
              <a:t>Hohenzollern SIEBEN</a:t>
            </a:r>
            <a:endParaRPr lang="de-DE" sz="1600" dirty="0">
              <a:solidFill>
                <a:schemeClr val="accent2"/>
              </a:solidFill>
              <a:latin typeface="Calibri" pitchFamily="34" charset="0"/>
              <a:cs typeface="Calibri" pitchFamily="34" charset="0"/>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3" name="Rectangle 3"/>
          <p:cNvSpPr>
            <a:spLocks noGrp="1" noChangeArrowheads="1"/>
          </p:cNvSpPr>
          <p:nvPr>
            <p:ph type="body" sz="half" idx="1"/>
          </p:nvPr>
        </p:nvSpPr>
        <p:spPr>
          <a:xfrm>
            <a:off x="468314" y="1125538"/>
            <a:ext cx="6767512" cy="4724400"/>
          </a:xfrm>
          <a:noFill/>
          <a:ln/>
          <a:extLst>
            <a:ext uri="{909E8E84-426E-40DD-AFC4-6F175D3DCCD1}">
              <a14:hiddenFill xmlns:a14="http://schemas.microsoft.com/office/drawing/2010/main">
                <a:solidFill>
                  <a:schemeClr val="accent1"/>
                </a:solidFill>
              </a14:hiddenFill>
            </a:ext>
          </a:extLst>
        </p:spPr>
        <p:txBody>
          <a:bodyPr/>
          <a:lstStyle/>
          <a:p>
            <a:pPr defTabSz="914400">
              <a:buFontTx/>
              <a:buNone/>
            </a:pPr>
            <a:r>
              <a:rPr lang="de-DE" sz="1400" dirty="0" smtClean="0"/>
              <a:t>Studie „</a:t>
            </a:r>
            <a:r>
              <a:rPr lang="de-DE" sz="1400" dirty="0" err="1" smtClean="0"/>
              <a:t>future</a:t>
            </a:r>
            <a:r>
              <a:rPr lang="de-DE" sz="1400" dirty="0" smtClean="0"/>
              <a:t> </a:t>
            </a:r>
            <a:r>
              <a:rPr lang="de-DE" sz="1400" dirty="0" err="1" smtClean="0"/>
              <a:t>work</a:t>
            </a:r>
            <a:r>
              <a:rPr lang="de-DE" sz="1400" dirty="0" smtClean="0"/>
              <a:t> </a:t>
            </a:r>
            <a:r>
              <a:rPr lang="de-DE" sz="1400" dirty="0" err="1" smtClean="0"/>
              <a:t>skills</a:t>
            </a:r>
            <a:r>
              <a:rPr lang="de-DE" sz="1400" dirty="0" smtClean="0"/>
              <a:t> 2020“ (University </a:t>
            </a:r>
            <a:r>
              <a:rPr lang="de-DE" sz="1400" dirty="0" err="1" smtClean="0"/>
              <a:t>of</a:t>
            </a:r>
            <a:r>
              <a:rPr lang="de-DE" sz="1400" dirty="0" smtClean="0"/>
              <a:t> Phoenix Research Institute)</a:t>
            </a:r>
          </a:p>
          <a:p>
            <a:pPr lvl="1"/>
            <a:r>
              <a:rPr lang="de-DE" sz="1400" dirty="0" smtClean="0"/>
              <a:t>New </a:t>
            </a:r>
            <a:r>
              <a:rPr lang="de-DE" sz="1400" dirty="0" err="1" smtClean="0"/>
              <a:t>media</a:t>
            </a:r>
            <a:r>
              <a:rPr lang="de-DE" sz="1400" dirty="0" smtClean="0"/>
              <a:t> </a:t>
            </a:r>
            <a:r>
              <a:rPr lang="de-DE" sz="1400" dirty="0" err="1" smtClean="0"/>
              <a:t>ecology</a:t>
            </a:r>
            <a:r>
              <a:rPr lang="de-DE" sz="1400" dirty="0" smtClean="0"/>
              <a:t> </a:t>
            </a:r>
            <a:br>
              <a:rPr lang="de-DE" sz="1400" dirty="0" smtClean="0"/>
            </a:br>
            <a:r>
              <a:rPr lang="de-DE" sz="1400" dirty="0" smtClean="0"/>
              <a:t>- die neuen Kommunikations-Tools wirken als Katalysatoren für ein neues "Schreiben"</a:t>
            </a:r>
          </a:p>
          <a:p>
            <a:pPr lvl="1"/>
            <a:r>
              <a:rPr lang="de-DE" sz="1400" dirty="0" err="1" smtClean="0"/>
              <a:t>Superstructured</a:t>
            </a:r>
            <a:r>
              <a:rPr lang="de-DE" sz="1400" dirty="0" smtClean="0"/>
              <a:t> </a:t>
            </a:r>
            <a:r>
              <a:rPr lang="de-DE" sz="1400" dirty="0" err="1" smtClean="0"/>
              <a:t>organizations</a:t>
            </a:r>
            <a:r>
              <a:rPr lang="de-DE" sz="1400" dirty="0" smtClean="0"/>
              <a:t> </a:t>
            </a:r>
            <a:br>
              <a:rPr lang="de-DE" sz="1400" dirty="0" smtClean="0"/>
            </a:br>
            <a:r>
              <a:rPr lang="de-DE" sz="1400" dirty="0" smtClean="0"/>
              <a:t>- die sozialen Medien und die virtuellen Gemeinschaften erzeugen neue Organisationsformen, in denen die Produktion von Gütern und die Erzeugung von Werten stattfindet.</a:t>
            </a:r>
          </a:p>
          <a:p>
            <a:pPr lvl="1"/>
            <a:r>
              <a:rPr lang="de-DE" sz="1400" dirty="0" err="1" smtClean="0"/>
              <a:t>Globally</a:t>
            </a:r>
            <a:r>
              <a:rPr lang="de-DE" sz="1400" dirty="0" smtClean="0"/>
              <a:t> </a:t>
            </a:r>
            <a:r>
              <a:rPr lang="de-DE" sz="1400" dirty="0" err="1" smtClean="0"/>
              <a:t>connected</a:t>
            </a:r>
            <a:r>
              <a:rPr lang="de-DE" sz="1400" dirty="0" smtClean="0"/>
              <a:t> </a:t>
            </a:r>
            <a:r>
              <a:rPr lang="de-DE" sz="1400" dirty="0" err="1" smtClean="0"/>
              <a:t>world</a:t>
            </a:r>
            <a:r>
              <a:rPr lang="de-DE" sz="1400" dirty="0" smtClean="0"/>
              <a:t> </a:t>
            </a:r>
            <a:br>
              <a:rPr lang="de-DE" sz="1400" dirty="0" smtClean="0"/>
            </a:br>
            <a:r>
              <a:rPr lang="de-DE" sz="1400" dirty="0" smtClean="0"/>
              <a:t>- die globale Vernetzung aller menschlichen Aktivitäten bewirken, dass </a:t>
            </a:r>
            <a:r>
              <a:rPr lang="de-DE" sz="1400" dirty="0" err="1" smtClean="0"/>
              <a:t>diversity</a:t>
            </a:r>
            <a:r>
              <a:rPr lang="de-DE" sz="1400" dirty="0" smtClean="0"/>
              <a:t> (Mannigfaltigkeit) und </a:t>
            </a:r>
            <a:r>
              <a:rPr lang="de-DE" sz="1400" dirty="0" err="1" smtClean="0"/>
              <a:t>adaptability</a:t>
            </a:r>
            <a:r>
              <a:rPr lang="de-DE" sz="1400" dirty="0" smtClean="0"/>
              <a:t> (Anpassung) zu wesentlichen Organisationsthemen werden</a:t>
            </a:r>
          </a:p>
          <a:p>
            <a:pPr defTabSz="914400">
              <a:buFontTx/>
              <a:buNone/>
            </a:pPr>
            <a:endParaRPr lang="de-DE" sz="1400" dirty="0" smtClean="0"/>
          </a:p>
          <a:p>
            <a:pPr defTabSz="914400">
              <a:buFontTx/>
              <a:buNone/>
            </a:pPr>
            <a:r>
              <a:rPr lang="de-DE" sz="1400" dirty="0" smtClean="0"/>
              <a:t>Qualifikationsanforderungen</a:t>
            </a:r>
            <a:endParaRPr lang="de-DE" sz="1400" dirty="0" smtClean="0"/>
          </a:p>
          <a:p>
            <a:pPr lvl="1" defTabSz="914400"/>
            <a:r>
              <a:rPr lang="de-DE" sz="1400" dirty="0" smtClean="0"/>
              <a:t>„Schreiben“ und „Lesen“  muss gerade vo</a:t>
            </a:r>
            <a:r>
              <a:rPr lang="de-DE" sz="1400" dirty="0"/>
              <a:t>n</a:t>
            </a:r>
            <a:r>
              <a:rPr lang="de-DE" sz="1400" dirty="0" smtClean="0"/>
              <a:t> „digital </a:t>
            </a:r>
            <a:r>
              <a:rPr lang="de-DE" sz="1400" dirty="0" err="1" smtClean="0"/>
              <a:t>immigrants</a:t>
            </a:r>
            <a:r>
              <a:rPr lang="de-DE" sz="1400" dirty="0" smtClean="0"/>
              <a:t>“ neu erlernt werden</a:t>
            </a:r>
          </a:p>
          <a:p>
            <a:pPr lvl="1" defTabSz="914400"/>
            <a:r>
              <a:rPr lang="de-DE" sz="1400" dirty="0" smtClean="0"/>
              <a:t>„Leben“ in virtuellen Gemeinschaften muss erlebt und erlernt werden</a:t>
            </a:r>
          </a:p>
          <a:p>
            <a:pPr lvl="1" defTabSz="914400"/>
            <a:r>
              <a:rPr lang="de-DE" sz="1400" dirty="0" smtClean="0"/>
              <a:t>Führungskräfte müssen sich anpassen</a:t>
            </a:r>
          </a:p>
          <a:p>
            <a:pPr lvl="1" defTabSz="914400"/>
            <a:endParaRPr lang="de-DE" sz="1400" dirty="0" smtClean="0"/>
          </a:p>
          <a:p>
            <a:pPr lvl="1" defTabSz="914400"/>
            <a:endParaRPr lang="de-DE" sz="1400" dirty="0"/>
          </a:p>
        </p:txBody>
      </p:sp>
      <p:sp>
        <p:nvSpPr>
          <p:cNvPr id="209925" name="Rectangle 5"/>
          <p:cNvSpPr>
            <a:spLocks noGrp="1" noChangeArrowheads="1"/>
          </p:cNvSpPr>
          <p:nvPr>
            <p:ph type="title" idx="4294967295"/>
          </p:nvPr>
        </p:nvSpPr>
        <p:spPr bwMode="auto">
          <a:xfrm>
            <a:off x="457200" y="228600"/>
            <a:ext cx="5867400" cy="5334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de-DE" sz="1800" dirty="0" err="1" smtClean="0"/>
              <a:t>Social</a:t>
            </a:r>
            <a:r>
              <a:rPr lang="de-DE" sz="1800" dirty="0" smtClean="0"/>
              <a:t> </a:t>
            </a:r>
            <a:r>
              <a:rPr lang="de-DE" sz="1800" dirty="0" err="1" smtClean="0"/>
              <a:t>media</a:t>
            </a:r>
            <a:r>
              <a:rPr lang="de-DE" sz="1800" dirty="0" smtClean="0"/>
              <a:t> – </a:t>
            </a:r>
            <a:r>
              <a:rPr lang="de-DE" sz="1800" dirty="0" smtClean="0"/>
              <a:t>digital natives und digital </a:t>
            </a:r>
            <a:r>
              <a:rPr lang="de-DE" sz="1800" dirty="0" err="1" smtClean="0"/>
              <a:t>immigrants</a:t>
            </a:r>
            <a:endParaRPr lang="de-DE" sz="1800" dirty="0"/>
          </a:p>
        </p:txBody>
      </p:sp>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0272" y="3933056"/>
            <a:ext cx="1959287" cy="1800200"/>
          </a:xfrm>
          <a:prstGeom prst="rect">
            <a:avLst/>
          </a:prstGeom>
        </p:spPr>
      </p:pic>
    </p:spTree>
    <p:extLst>
      <p:ext uri="{BB962C8B-B14F-4D97-AF65-F5344CB8AC3E}">
        <p14:creationId xmlns:p14="http://schemas.microsoft.com/office/powerpoint/2010/main" val="3377400241"/>
      </p:ext>
    </p:extLst>
  </p:cSld>
  <p:clrMapOvr>
    <a:masterClrMapping/>
  </p:clrMapOvr>
  <p:transition spd="slow">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3" name="Rectangle 3"/>
          <p:cNvSpPr>
            <a:spLocks noGrp="1" noChangeArrowheads="1"/>
          </p:cNvSpPr>
          <p:nvPr>
            <p:ph type="body" sz="half" idx="1"/>
          </p:nvPr>
        </p:nvSpPr>
        <p:spPr>
          <a:xfrm>
            <a:off x="468313" y="1125538"/>
            <a:ext cx="8136135" cy="4724400"/>
          </a:xfrm>
          <a:noFill/>
          <a:ln/>
          <a:extLst>
            <a:ext uri="{909E8E84-426E-40DD-AFC4-6F175D3DCCD1}">
              <a14:hiddenFill xmlns:a14="http://schemas.microsoft.com/office/drawing/2010/main">
                <a:solidFill>
                  <a:schemeClr val="accent1"/>
                </a:solidFill>
              </a14:hiddenFill>
            </a:ext>
          </a:extLst>
        </p:spPr>
        <p:txBody>
          <a:bodyPr/>
          <a:lstStyle/>
          <a:p>
            <a:pPr defTabSz="914400">
              <a:buFontTx/>
              <a:buNone/>
            </a:pPr>
            <a:endParaRPr lang="de-DE" sz="1400" dirty="0" smtClean="0"/>
          </a:p>
          <a:p>
            <a:pPr defTabSz="914400">
              <a:buFontTx/>
              <a:buNone/>
            </a:pPr>
            <a:r>
              <a:rPr lang="de-DE" sz="1400" dirty="0" err="1" smtClean="0"/>
              <a:t>Social</a:t>
            </a:r>
            <a:r>
              <a:rPr lang="de-DE" sz="1400" dirty="0" smtClean="0"/>
              <a:t> </a:t>
            </a:r>
            <a:r>
              <a:rPr lang="de-DE" sz="1400" dirty="0" err="1" smtClean="0"/>
              <a:t>media</a:t>
            </a:r>
            <a:r>
              <a:rPr lang="de-DE" sz="1400" dirty="0" smtClean="0"/>
              <a:t> Herausforderungen …</a:t>
            </a:r>
          </a:p>
          <a:p>
            <a:pPr lvl="1" defTabSz="914400"/>
            <a:r>
              <a:rPr lang="de-DE" sz="1400" dirty="0" smtClean="0"/>
              <a:t>Hierarchische Führungsstrukturen</a:t>
            </a:r>
          </a:p>
          <a:p>
            <a:pPr lvl="1" defTabSz="914400"/>
            <a:r>
              <a:rPr lang="de-DE" sz="1400" dirty="0" smtClean="0"/>
              <a:t>Monopolisierung von Wissen</a:t>
            </a:r>
          </a:p>
          <a:p>
            <a:pPr lvl="1" defTabSz="914400"/>
            <a:r>
              <a:rPr lang="de-DE" sz="1400" dirty="0" smtClean="0"/>
              <a:t>Planungswut und Kontrollfetischismus</a:t>
            </a:r>
          </a:p>
          <a:p>
            <a:pPr marL="57150" indent="0" defTabSz="914400">
              <a:buNone/>
            </a:pPr>
            <a:endParaRPr lang="de-DE" sz="1400" dirty="0"/>
          </a:p>
          <a:p>
            <a:pPr marL="57150" indent="0" defTabSz="914400">
              <a:buNone/>
            </a:pPr>
            <a:r>
              <a:rPr lang="de-DE" sz="1400" dirty="0" smtClean="0"/>
              <a:t>Stattdessen …</a:t>
            </a:r>
          </a:p>
          <a:p>
            <a:pPr lvl="1" defTabSz="914400"/>
            <a:r>
              <a:rPr lang="de-DE" sz="1400" dirty="0" smtClean="0"/>
              <a:t>Vertrauen </a:t>
            </a:r>
            <a:r>
              <a:rPr lang="de-DE" sz="1400" dirty="0" smtClean="0"/>
              <a:t>in die Community</a:t>
            </a:r>
          </a:p>
          <a:p>
            <a:pPr lvl="1" defTabSz="914400"/>
            <a:r>
              <a:rPr lang="de-DE" sz="1400" dirty="0" smtClean="0"/>
              <a:t>Offenere </a:t>
            </a:r>
            <a:r>
              <a:rPr lang="de-DE" sz="1400" dirty="0" smtClean="0"/>
              <a:t>Unternehmensgrenzen</a:t>
            </a:r>
          </a:p>
          <a:p>
            <a:pPr lvl="1" defTabSz="914400"/>
            <a:r>
              <a:rPr lang="de-DE" sz="1400" dirty="0" smtClean="0"/>
              <a:t>Führungsleitbild „freundliche </a:t>
            </a:r>
            <a:r>
              <a:rPr lang="de-DE" sz="1400" dirty="0"/>
              <a:t>Diktator</a:t>
            </a:r>
            <a:r>
              <a:rPr lang="de-DE" sz="1400" dirty="0" smtClean="0"/>
              <a:t>“?</a:t>
            </a:r>
            <a:endParaRPr lang="de-DE" sz="1400" dirty="0"/>
          </a:p>
          <a:p>
            <a:pPr lvl="1" defTabSz="914400"/>
            <a:endParaRPr lang="de-DE" sz="1400" dirty="0"/>
          </a:p>
          <a:p>
            <a:pPr marL="57150" indent="0" defTabSz="914400">
              <a:buNone/>
            </a:pPr>
            <a:endParaRPr lang="de-DE" sz="1400" dirty="0" smtClean="0"/>
          </a:p>
          <a:p>
            <a:pPr marL="57150" indent="0" defTabSz="914400">
              <a:buNone/>
            </a:pPr>
            <a:r>
              <a:rPr lang="de-DE" sz="1400" dirty="0" smtClean="0"/>
              <a:t>Ausnahmen:</a:t>
            </a:r>
          </a:p>
          <a:p>
            <a:pPr lvl="1" defTabSz="914400"/>
            <a:r>
              <a:rPr lang="de-DE" sz="1400" dirty="0" smtClean="0"/>
              <a:t>Kursrelevante Informationen</a:t>
            </a:r>
          </a:p>
          <a:p>
            <a:pPr lvl="1" defTabSz="914400"/>
            <a:r>
              <a:rPr lang="de-DE" sz="1400" dirty="0" smtClean="0"/>
              <a:t>F+E Geheimnisse</a:t>
            </a:r>
          </a:p>
        </p:txBody>
      </p:sp>
      <p:sp>
        <p:nvSpPr>
          <p:cNvPr id="209925" name="Rectangle 5"/>
          <p:cNvSpPr>
            <a:spLocks noGrp="1" noChangeArrowheads="1"/>
          </p:cNvSpPr>
          <p:nvPr>
            <p:ph type="title" idx="4294967295"/>
          </p:nvPr>
        </p:nvSpPr>
        <p:spPr bwMode="auto">
          <a:xfrm>
            <a:off x="457200" y="228600"/>
            <a:ext cx="5867400" cy="5334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de-DE" sz="1800" dirty="0" err="1" smtClean="0"/>
              <a:t>Social</a:t>
            </a:r>
            <a:r>
              <a:rPr lang="de-DE" sz="1800" dirty="0" smtClean="0"/>
              <a:t> </a:t>
            </a:r>
            <a:r>
              <a:rPr lang="de-DE" sz="1800" dirty="0" err="1" smtClean="0"/>
              <a:t>media</a:t>
            </a:r>
            <a:r>
              <a:rPr lang="de-DE" sz="1800" dirty="0" smtClean="0"/>
              <a:t> – Herausforderung an Führungskultur</a:t>
            </a:r>
            <a:endParaRPr lang="de-DE" sz="1800" dirty="0"/>
          </a:p>
        </p:txBody>
      </p:sp>
    </p:spTree>
    <p:extLst>
      <p:ext uri="{BB962C8B-B14F-4D97-AF65-F5344CB8AC3E}">
        <p14:creationId xmlns:p14="http://schemas.microsoft.com/office/powerpoint/2010/main" val="3377400241"/>
      </p:ext>
    </p:extLst>
  </p:cSld>
  <p:clrMapOvr>
    <a:masterClrMapping/>
  </p:clrMapOvr>
  <p:transition spd="slow">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5" name="Rectangle 5"/>
          <p:cNvSpPr>
            <a:spLocks noGrp="1" noChangeArrowheads="1"/>
          </p:cNvSpPr>
          <p:nvPr>
            <p:ph type="title" idx="4294967295"/>
          </p:nvPr>
        </p:nvSpPr>
        <p:spPr bwMode="auto">
          <a:xfrm>
            <a:off x="457200" y="228600"/>
            <a:ext cx="5867400" cy="5334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de-DE" sz="1800" dirty="0" err="1" smtClean="0"/>
              <a:t>Social</a:t>
            </a:r>
            <a:r>
              <a:rPr lang="de-DE" sz="1800" dirty="0" smtClean="0"/>
              <a:t> </a:t>
            </a:r>
            <a:r>
              <a:rPr lang="de-DE" sz="1800" dirty="0" err="1" smtClean="0"/>
              <a:t>media</a:t>
            </a:r>
            <a:r>
              <a:rPr lang="de-DE" sz="1800" dirty="0" smtClean="0"/>
              <a:t> – auf dem Flug in eine neue </a:t>
            </a:r>
            <a:r>
              <a:rPr lang="de-DE" sz="1800" dirty="0" smtClean="0"/>
              <a:t>Welt ?</a:t>
            </a:r>
            <a:endParaRPr lang="de-DE" sz="1800" dirty="0"/>
          </a:p>
        </p:txBody>
      </p:sp>
      <p:sp>
        <p:nvSpPr>
          <p:cNvPr id="2" name="Textfeld 1"/>
          <p:cNvSpPr txBox="1"/>
          <p:nvPr/>
        </p:nvSpPr>
        <p:spPr>
          <a:xfrm>
            <a:off x="2987824" y="2564904"/>
            <a:ext cx="2478307" cy="830997"/>
          </a:xfrm>
          <a:prstGeom prst="rect">
            <a:avLst/>
          </a:prstGeom>
          <a:noFill/>
        </p:spPr>
        <p:txBody>
          <a:bodyPr wrap="none" rtlCol="0">
            <a:spAutoFit/>
          </a:bodyPr>
          <a:lstStyle/>
          <a:p>
            <a:pPr algn="ctr"/>
            <a:r>
              <a:rPr lang="de-DE" sz="2400" dirty="0" smtClean="0">
                <a:solidFill>
                  <a:schemeClr val="tx1"/>
                </a:solidFill>
                <a:latin typeface="Calibri" pitchFamily="34" charset="0"/>
                <a:cs typeface="Calibri" pitchFamily="34" charset="0"/>
                <a:hlinkClick r:id="rId3"/>
              </a:rPr>
              <a:t>Zum Schluss -</a:t>
            </a:r>
            <a:endParaRPr lang="de-DE" sz="2400" dirty="0" smtClean="0">
              <a:solidFill>
                <a:schemeClr val="tx1"/>
              </a:solidFill>
              <a:latin typeface="Calibri" pitchFamily="34" charset="0"/>
              <a:cs typeface="Calibri" pitchFamily="34" charset="0"/>
              <a:hlinkClick r:id="rId3"/>
            </a:endParaRPr>
          </a:p>
          <a:p>
            <a:pPr algn="ctr"/>
            <a:r>
              <a:rPr lang="de-DE" sz="2400" dirty="0">
                <a:solidFill>
                  <a:schemeClr val="tx1"/>
                </a:solidFill>
                <a:latin typeface="Calibri" pitchFamily="34" charset="0"/>
                <a:cs typeface="Calibri" pitchFamily="34" charset="0"/>
                <a:hlinkClick r:id="rId3"/>
              </a:rPr>
              <a:t>v</a:t>
            </a:r>
            <a:r>
              <a:rPr lang="de-DE" sz="2400" dirty="0" smtClean="0">
                <a:solidFill>
                  <a:schemeClr val="tx1"/>
                </a:solidFill>
                <a:latin typeface="Calibri" pitchFamily="34" charset="0"/>
                <a:cs typeface="Calibri" pitchFamily="34" charset="0"/>
                <a:hlinkClick r:id="rId3"/>
              </a:rPr>
              <a:t>irales Marketing?</a:t>
            </a:r>
            <a:endParaRPr lang="de-DE" sz="24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999434725"/>
      </p:ext>
    </p:extLst>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5" name="Rectangle 5"/>
          <p:cNvSpPr>
            <a:spLocks noGrp="1" noChangeArrowheads="1"/>
          </p:cNvSpPr>
          <p:nvPr>
            <p:ph type="title" idx="4294967295"/>
          </p:nvPr>
        </p:nvSpPr>
        <p:spPr bwMode="auto">
          <a:xfrm>
            <a:off x="467544" y="188640"/>
            <a:ext cx="6624736" cy="504056"/>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de-DE" sz="1800" dirty="0" err="1" smtClean="0"/>
              <a:t>Social</a:t>
            </a:r>
            <a:r>
              <a:rPr lang="de-DE" sz="1800" dirty="0" smtClean="0"/>
              <a:t> </a:t>
            </a:r>
            <a:r>
              <a:rPr lang="de-DE" sz="1800" dirty="0" err="1" smtClean="0"/>
              <a:t>media</a:t>
            </a:r>
            <a:r>
              <a:rPr lang="de-DE" sz="1800" dirty="0" smtClean="0"/>
              <a:t> in den Medien</a:t>
            </a:r>
            <a:endParaRPr lang="de-DE" sz="1800" dirty="0"/>
          </a:p>
        </p:txBody>
      </p:sp>
      <p:sp>
        <p:nvSpPr>
          <p:cNvPr id="209923" name="Rectangle 3"/>
          <p:cNvSpPr>
            <a:spLocks noGrp="1" noChangeArrowheads="1"/>
          </p:cNvSpPr>
          <p:nvPr>
            <p:ph type="body" sz="half" idx="1"/>
          </p:nvPr>
        </p:nvSpPr>
        <p:spPr>
          <a:xfrm>
            <a:off x="457200" y="1143000"/>
            <a:ext cx="6778625" cy="4724400"/>
          </a:xfrm>
          <a:noFill/>
          <a:ln/>
          <a:extLst>
            <a:ext uri="{909E8E84-426E-40DD-AFC4-6F175D3DCCD1}">
              <a14:hiddenFill xmlns:a14="http://schemas.microsoft.com/office/drawing/2010/main">
                <a:solidFill>
                  <a:schemeClr val="accent1"/>
                </a:solidFill>
              </a14:hiddenFill>
            </a:ext>
          </a:extLst>
        </p:spPr>
        <p:txBody>
          <a:bodyPr/>
          <a:lstStyle/>
          <a:p>
            <a:pPr defTabSz="914400">
              <a:buFontTx/>
              <a:buNone/>
            </a:pPr>
            <a:r>
              <a:rPr lang="de-DE" sz="1400" dirty="0" err="1" smtClean="0"/>
              <a:t>Social</a:t>
            </a:r>
            <a:r>
              <a:rPr lang="de-DE" sz="1400" dirty="0" smtClean="0"/>
              <a:t> </a:t>
            </a:r>
            <a:r>
              <a:rPr lang="de-DE" sz="1400" dirty="0" err="1" smtClean="0"/>
              <a:t>media</a:t>
            </a:r>
            <a:r>
              <a:rPr lang="de-DE" sz="1400" dirty="0" smtClean="0"/>
              <a:t> ist in den Medien ….</a:t>
            </a:r>
          </a:p>
          <a:p>
            <a:pPr lvl="1" defTabSz="914400">
              <a:spcAft>
                <a:spcPct val="25000"/>
              </a:spcAft>
            </a:pPr>
            <a:r>
              <a:rPr lang="de-DE" sz="1400" dirty="0" smtClean="0"/>
              <a:t>100 Milliarden US$ - der Börsengang von </a:t>
            </a:r>
            <a:r>
              <a:rPr lang="de-DE" sz="1400" dirty="0" err="1" smtClean="0"/>
              <a:t>facebook</a:t>
            </a:r>
            <a:endParaRPr lang="de-DE" sz="1400" dirty="0" smtClean="0"/>
          </a:p>
          <a:p>
            <a:pPr lvl="1" defTabSz="914400">
              <a:spcAft>
                <a:spcPct val="25000"/>
              </a:spcAft>
            </a:pPr>
            <a:r>
              <a:rPr lang="de-DE" sz="1400" dirty="0" smtClean="0"/>
              <a:t>„Wer sich nicht mit </a:t>
            </a:r>
            <a:r>
              <a:rPr lang="de-DE" sz="1400" dirty="0" err="1" smtClean="0"/>
              <a:t>social</a:t>
            </a:r>
            <a:r>
              <a:rPr lang="de-DE" sz="1400" dirty="0" smtClean="0"/>
              <a:t> web beschäftigt, wird zukünftig an Bedeutung verlieren</a:t>
            </a:r>
            <a:r>
              <a:rPr lang="de-DE" sz="1400" dirty="0" smtClean="0"/>
              <a:t>“ (Gartner-Studie zu </a:t>
            </a:r>
            <a:r>
              <a:rPr lang="de-DE" sz="1400" dirty="0" err="1" smtClean="0"/>
              <a:t>social</a:t>
            </a:r>
            <a:r>
              <a:rPr lang="de-DE" sz="1400" dirty="0" smtClean="0"/>
              <a:t> </a:t>
            </a:r>
            <a:r>
              <a:rPr lang="de-DE" sz="1400" dirty="0" err="1" smtClean="0"/>
              <a:t>media</a:t>
            </a:r>
            <a:r>
              <a:rPr lang="de-DE" sz="1400" dirty="0" smtClean="0"/>
              <a:t> 2007)</a:t>
            </a:r>
            <a:endParaRPr lang="de-DE" sz="1400" dirty="0"/>
          </a:p>
          <a:p>
            <a:pPr lvl="1" defTabSz="914400"/>
            <a:r>
              <a:rPr lang="de-DE" sz="1400" dirty="0" smtClean="0"/>
              <a:t>„Gefällt mir“-Button bei </a:t>
            </a:r>
            <a:r>
              <a:rPr lang="de-DE" sz="1400" dirty="0" err="1" smtClean="0"/>
              <a:t>facebook</a:t>
            </a:r>
            <a:r>
              <a:rPr lang="de-DE" sz="1400" dirty="0" smtClean="0"/>
              <a:t> und der Datenschutz </a:t>
            </a:r>
          </a:p>
          <a:p>
            <a:pPr lvl="1" defTabSz="914400"/>
            <a:r>
              <a:rPr lang="de-DE" sz="1400" dirty="0" smtClean="0"/>
              <a:t>„Lieder, die die Liebe schreibt“ -</a:t>
            </a:r>
            <a:br>
              <a:rPr lang="de-DE" sz="1400" dirty="0" smtClean="0"/>
            </a:br>
            <a:r>
              <a:rPr lang="de-DE" sz="1400" dirty="0" smtClean="0"/>
              <a:t>der Urheberrechtsstreit zwischen </a:t>
            </a:r>
            <a:r>
              <a:rPr lang="de-DE" sz="1400" dirty="0" err="1" smtClean="0"/>
              <a:t>Youtube</a:t>
            </a:r>
            <a:r>
              <a:rPr lang="de-DE" sz="1400" dirty="0" smtClean="0"/>
              <a:t>/Google und GEMA</a:t>
            </a:r>
            <a:endParaRPr lang="de-DE" sz="1400" dirty="0"/>
          </a:p>
          <a:p>
            <a:pPr marL="57150" indent="0" defTabSz="914400">
              <a:buNone/>
            </a:pPr>
            <a:endParaRPr lang="de-DE" sz="1400" dirty="0" smtClean="0"/>
          </a:p>
          <a:p>
            <a:pPr marL="57150" indent="0" defTabSz="914400">
              <a:buNone/>
            </a:pPr>
            <a:endParaRPr lang="de-DE" sz="1400" dirty="0"/>
          </a:p>
          <a:p>
            <a:pPr marL="57150" indent="0" defTabSz="914400">
              <a:buNone/>
            </a:pPr>
            <a:r>
              <a:rPr lang="de-DE" sz="1400" dirty="0" err="1" smtClean="0"/>
              <a:t>Social</a:t>
            </a:r>
            <a:r>
              <a:rPr lang="de-DE" sz="1400" dirty="0" smtClean="0"/>
              <a:t> web – Hype oder Paradigmenwechsel</a:t>
            </a:r>
            <a:r>
              <a:rPr lang="de-DE" sz="1400" dirty="0" smtClean="0">
                <a:hlinkClick r:id="rId3" action="ppaction://hlinkfile"/>
              </a:rPr>
              <a:t>?</a:t>
            </a:r>
            <a:r>
              <a:rPr lang="de-DE" sz="1400" dirty="0" smtClean="0"/>
              <a:t> </a:t>
            </a:r>
          </a:p>
          <a:p>
            <a:pPr lvl="1" defTabSz="914400"/>
            <a:r>
              <a:rPr lang="de-DE" sz="1400" dirty="0" smtClean="0"/>
              <a:t>Hype: </a:t>
            </a:r>
          </a:p>
          <a:p>
            <a:pPr lvl="2" defTabSz="914400"/>
            <a:r>
              <a:rPr lang="de-DE" sz="1400" dirty="0" smtClean="0"/>
              <a:t>Internetblase 2000</a:t>
            </a:r>
            <a:br>
              <a:rPr lang="de-DE" sz="1400" dirty="0" smtClean="0"/>
            </a:br>
            <a:endParaRPr lang="de-DE" sz="1400" dirty="0" smtClean="0"/>
          </a:p>
          <a:p>
            <a:pPr lvl="1" defTabSz="914400"/>
            <a:r>
              <a:rPr lang="de-DE" sz="1400" dirty="0" smtClean="0"/>
              <a:t>Paradigmenwechsel</a:t>
            </a:r>
            <a:r>
              <a:rPr lang="de-DE" sz="1400" dirty="0"/>
              <a:t> :</a:t>
            </a:r>
            <a:endParaRPr lang="de-DE" sz="1400" dirty="0" smtClean="0"/>
          </a:p>
          <a:p>
            <a:pPr lvl="2" defTabSz="914400"/>
            <a:r>
              <a:rPr lang="de-DE" sz="1400" dirty="0" smtClean="0"/>
              <a:t>PC: Computer für jeden</a:t>
            </a:r>
          </a:p>
          <a:p>
            <a:pPr lvl="2" defTabSz="914400"/>
            <a:r>
              <a:rPr lang="de-DE" sz="1400" dirty="0" smtClean="0"/>
              <a:t>Internet: Informationen global</a:t>
            </a:r>
            <a:endParaRPr lang="de-DE" sz="1000" dirty="0" smtClean="0"/>
          </a:p>
        </p:txBody>
      </p:sp>
      <p:pic>
        <p:nvPicPr>
          <p:cNvPr id="2" name="Grafi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78196" y="3933056"/>
            <a:ext cx="2433953" cy="1562538"/>
          </a:xfrm>
          <a:prstGeom prst="rect">
            <a:avLst/>
          </a:prstGeom>
        </p:spPr>
      </p:pic>
      <p:pic>
        <p:nvPicPr>
          <p:cNvPr id="3" name="Grafik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35825" y="1988840"/>
            <a:ext cx="1076324" cy="1062037"/>
          </a:xfrm>
          <a:prstGeom prst="rect">
            <a:avLst/>
          </a:prstGeom>
        </p:spPr>
      </p:pic>
    </p:spTree>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3" name="Rectangle 3"/>
          <p:cNvSpPr>
            <a:spLocks noGrp="1" noChangeArrowheads="1"/>
          </p:cNvSpPr>
          <p:nvPr>
            <p:ph type="body" sz="half" idx="1"/>
          </p:nvPr>
        </p:nvSpPr>
        <p:spPr>
          <a:xfrm>
            <a:off x="468314" y="1125538"/>
            <a:ext cx="6767512" cy="4724400"/>
          </a:xfrm>
          <a:noFill/>
          <a:ln/>
          <a:extLst>
            <a:ext uri="{909E8E84-426E-40DD-AFC4-6F175D3DCCD1}">
              <a14:hiddenFill xmlns:a14="http://schemas.microsoft.com/office/drawing/2010/main">
                <a:solidFill>
                  <a:schemeClr val="accent1"/>
                </a:solidFill>
              </a14:hiddenFill>
            </a:ext>
          </a:extLst>
        </p:spPr>
        <p:txBody>
          <a:bodyPr/>
          <a:lstStyle/>
          <a:p>
            <a:pPr defTabSz="914400">
              <a:buFontTx/>
              <a:buNone/>
            </a:pPr>
            <a:r>
              <a:rPr lang="de-DE" sz="1400" dirty="0" err="1" smtClean="0"/>
              <a:t>Social</a:t>
            </a:r>
            <a:r>
              <a:rPr lang="de-DE" sz="1400" dirty="0" smtClean="0"/>
              <a:t> web </a:t>
            </a:r>
            <a:r>
              <a:rPr lang="de-DE" sz="1400" dirty="0" smtClean="0"/>
              <a:t>…</a:t>
            </a:r>
            <a:endParaRPr lang="de-DE" sz="1400" dirty="0" smtClean="0"/>
          </a:p>
          <a:p>
            <a:pPr lvl="1" defTabSz="914400"/>
            <a:r>
              <a:rPr lang="de-DE" sz="1400" dirty="0" smtClean="0"/>
              <a:t>„bezeichnen </a:t>
            </a:r>
            <a:r>
              <a:rPr lang="de-DE" sz="1400" dirty="0"/>
              <a:t>digitale Medien und </a:t>
            </a:r>
            <a:r>
              <a:rPr lang="de-DE" sz="1400" dirty="0" smtClean="0"/>
              <a:t>Technologien, die </a:t>
            </a:r>
            <a:r>
              <a:rPr lang="de-DE" sz="1400" dirty="0"/>
              <a:t>es Nutzern ermöglichen, sich untereinander auszutauschen und mediale Inhalte einzeln oder in Gemeinschaft zu gestalten</a:t>
            </a:r>
            <a:r>
              <a:rPr lang="de-DE" sz="1400" dirty="0" smtClean="0"/>
              <a:t>.“ (</a:t>
            </a:r>
            <a:r>
              <a:rPr lang="de-DE" sz="1400" dirty="0" err="1" smtClean="0"/>
              <a:t>wikipedia</a:t>
            </a:r>
            <a:r>
              <a:rPr lang="de-DE" sz="1400" dirty="0" smtClean="0"/>
              <a:t>)</a:t>
            </a:r>
          </a:p>
          <a:p>
            <a:pPr lvl="1" defTabSz="914400"/>
            <a:r>
              <a:rPr lang="de-DE" sz="1400" dirty="0" smtClean="0"/>
              <a:t>ist ein „Mitmachweb</a:t>
            </a:r>
            <a:r>
              <a:rPr lang="de-DE" sz="1400" dirty="0" smtClean="0"/>
              <a:t>“</a:t>
            </a:r>
          </a:p>
          <a:p>
            <a:pPr lvl="1" defTabSz="914400"/>
            <a:r>
              <a:rPr lang="de-DE" sz="1400" dirty="0"/>
              <a:t>e</a:t>
            </a:r>
            <a:r>
              <a:rPr lang="de-DE" sz="1400" dirty="0" smtClean="0"/>
              <a:t>ntwickelt </a:t>
            </a:r>
            <a:r>
              <a:rPr lang="de-DE" sz="1400" dirty="0" smtClean="0"/>
              <a:t>sich im Privatbereich und drängt in den Businessbereich</a:t>
            </a:r>
          </a:p>
          <a:p>
            <a:pPr marL="457200" lvl="1" indent="0" defTabSz="914400">
              <a:buNone/>
            </a:pPr>
            <a:r>
              <a:rPr lang="de-DE" sz="1400" dirty="0" smtClean="0"/>
              <a:t/>
            </a:r>
            <a:br>
              <a:rPr lang="de-DE" sz="1400" dirty="0" smtClean="0"/>
            </a:br>
            <a:endParaRPr lang="de-DE" sz="1400" dirty="0"/>
          </a:p>
          <a:p>
            <a:pPr defTabSz="914400">
              <a:buFontTx/>
              <a:buNone/>
            </a:pPr>
            <a:r>
              <a:rPr lang="de-DE" sz="1400" dirty="0" err="1"/>
              <a:t>Social</a:t>
            </a:r>
            <a:r>
              <a:rPr lang="de-DE" sz="1400" dirty="0"/>
              <a:t> </a:t>
            </a:r>
            <a:r>
              <a:rPr lang="de-DE" sz="1400" dirty="0" err="1"/>
              <a:t>media</a:t>
            </a:r>
            <a:r>
              <a:rPr lang="de-DE" sz="1400" dirty="0"/>
              <a:t> Bedeutung für den </a:t>
            </a:r>
            <a:r>
              <a:rPr lang="de-DE" sz="1400" dirty="0" err="1"/>
              <a:t>consumer</a:t>
            </a:r>
            <a:r>
              <a:rPr lang="de-DE" sz="1400" dirty="0"/>
              <a:t>/Bürger/Nutzer ..</a:t>
            </a:r>
          </a:p>
          <a:p>
            <a:pPr lvl="1" defTabSz="914400"/>
            <a:r>
              <a:rPr lang="de-DE" sz="1400" dirty="0"/>
              <a:t>Wir holen unser Wissen aus Wikipedia</a:t>
            </a:r>
          </a:p>
          <a:p>
            <a:pPr lvl="1" defTabSz="914400"/>
            <a:r>
              <a:rPr lang="de-DE" sz="1400" dirty="0"/>
              <a:t>Wir teilen unseren Musikgeschmack mit Anderen und lassen uns von der Community Empfehlungen geben (</a:t>
            </a:r>
            <a:r>
              <a:rPr lang="de-DE" sz="1400" dirty="0" err="1"/>
              <a:t>social</a:t>
            </a:r>
            <a:r>
              <a:rPr lang="de-DE" sz="1400" dirty="0"/>
              <a:t> </a:t>
            </a:r>
            <a:r>
              <a:rPr lang="de-DE" sz="1400" dirty="0" err="1"/>
              <a:t>bookmarking</a:t>
            </a:r>
            <a:r>
              <a:rPr lang="de-DE" sz="1400" dirty="0"/>
              <a:t>)</a:t>
            </a:r>
          </a:p>
          <a:p>
            <a:pPr lvl="1" defTabSz="914400"/>
            <a:r>
              <a:rPr lang="de-DE" sz="1400" dirty="0"/>
              <a:t>Wir erhalten Informationen aus Krisengebieten aus erster Hand </a:t>
            </a:r>
            <a:endParaRPr lang="de-DE" sz="1400" dirty="0" smtClean="0"/>
          </a:p>
          <a:p>
            <a:pPr lvl="1" defTabSz="914400"/>
            <a:r>
              <a:rPr lang="de-DE" sz="1400" dirty="0" smtClean="0"/>
              <a:t>Wir </a:t>
            </a:r>
            <a:r>
              <a:rPr lang="de-DE" sz="1400" dirty="0"/>
              <a:t>kaufen unsere Haushaltsgeräte bei </a:t>
            </a:r>
            <a:r>
              <a:rPr lang="de-DE" sz="1400" dirty="0" err="1"/>
              <a:t>amazon</a:t>
            </a:r>
            <a:r>
              <a:rPr lang="de-DE" sz="1400" dirty="0"/>
              <a:t> nach den Empfehlungen der </a:t>
            </a:r>
            <a:r>
              <a:rPr lang="de-DE" sz="1400" dirty="0" err="1" smtClean="0"/>
              <a:t>community</a:t>
            </a:r>
            <a:r>
              <a:rPr lang="de-DE" sz="1400" dirty="0" smtClean="0"/>
              <a:t> (</a:t>
            </a:r>
            <a:r>
              <a:rPr lang="de-DE" sz="1400" dirty="0"/>
              <a:t>und nicht nach den Werbeaussagen der Hersteller)</a:t>
            </a:r>
          </a:p>
          <a:p>
            <a:pPr marL="57150" indent="0" defTabSz="914400">
              <a:buNone/>
            </a:pPr>
            <a:endParaRPr lang="de-DE" sz="1400" dirty="0"/>
          </a:p>
          <a:p>
            <a:pPr marL="57150" indent="0" defTabSz="914400">
              <a:buNone/>
            </a:pPr>
            <a:r>
              <a:rPr lang="de-DE" sz="1400" dirty="0"/>
              <a:t>Wir (Bürger, Konsumenten, Nutzer) geben Informationen und erhalten </a:t>
            </a:r>
            <a:r>
              <a:rPr lang="de-DE" sz="1400" dirty="0" smtClean="0"/>
              <a:t>Informationen</a:t>
            </a:r>
          </a:p>
          <a:p>
            <a:pPr marL="57150" indent="0" defTabSz="914400">
              <a:buNone/>
            </a:pPr>
            <a:r>
              <a:rPr lang="de-DE" sz="1400" dirty="0" smtClean="0"/>
              <a:t/>
            </a:r>
            <a:br>
              <a:rPr lang="de-DE" sz="1400" dirty="0" smtClean="0"/>
            </a:br>
            <a:endParaRPr lang="de-DE" sz="1400" dirty="0" smtClean="0"/>
          </a:p>
          <a:p>
            <a:pPr marL="57150" indent="0" defTabSz="914400">
              <a:buNone/>
            </a:pPr>
            <a:endParaRPr lang="de-DE" sz="1400" dirty="0"/>
          </a:p>
        </p:txBody>
      </p:sp>
      <p:sp>
        <p:nvSpPr>
          <p:cNvPr id="209925" name="Rectangle 5"/>
          <p:cNvSpPr>
            <a:spLocks noGrp="1" noChangeArrowheads="1"/>
          </p:cNvSpPr>
          <p:nvPr>
            <p:ph type="title" idx="4294967295"/>
          </p:nvPr>
        </p:nvSpPr>
        <p:spPr bwMode="auto">
          <a:xfrm>
            <a:off x="457200" y="228600"/>
            <a:ext cx="5867400" cy="5334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de-DE" sz="1800" dirty="0" err="1" smtClean="0"/>
              <a:t>Social</a:t>
            </a:r>
            <a:r>
              <a:rPr lang="de-DE" sz="1800" dirty="0" smtClean="0"/>
              <a:t> web – Informationsrevolution in der Gesellschaft</a:t>
            </a:r>
            <a:endParaRPr lang="de-DE" sz="1800" dirty="0"/>
          </a:p>
        </p:txBody>
      </p:sp>
      <p:sp>
        <p:nvSpPr>
          <p:cNvPr id="3" name="Textfeld 2"/>
          <p:cNvSpPr txBox="1"/>
          <p:nvPr/>
        </p:nvSpPr>
        <p:spPr>
          <a:xfrm>
            <a:off x="7374557" y="2336701"/>
            <a:ext cx="1512168" cy="1923604"/>
          </a:xfrm>
          <a:prstGeom prst="rect">
            <a:avLst/>
          </a:prstGeom>
          <a:noFill/>
        </p:spPr>
        <p:txBody>
          <a:bodyPr wrap="square" rtlCol="0">
            <a:spAutoFit/>
          </a:bodyPr>
          <a:lstStyle/>
          <a:p>
            <a:pPr>
              <a:lnSpc>
                <a:spcPct val="150000"/>
              </a:lnSpc>
            </a:pPr>
            <a:r>
              <a:rPr lang="de-DE" dirty="0"/>
              <a:t>Wir sind gleichzeitig </a:t>
            </a:r>
            <a:r>
              <a:rPr lang="de-DE" dirty="0" smtClean="0"/>
              <a:t>PRODUZENTEN </a:t>
            </a:r>
            <a:r>
              <a:rPr lang="de-DE" dirty="0"/>
              <a:t>und </a:t>
            </a:r>
            <a:r>
              <a:rPr lang="de-DE" dirty="0" smtClean="0"/>
              <a:t>KONSUMENTEN</a:t>
            </a:r>
            <a:endParaRPr lang="de-DE" dirty="0"/>
          </a:p>
          <a:p>
            <a:endParaRPr lang="de-DE" dirty="0"/>
          </a:p>
        </p:txBody>
      </p:sp>
    </p:spTree>
    <p:extLst>
      <p:ext uri="{BB962C8B-B14F-4D97-AF65-F5344CB8AC3E}">
        <p14:creationId xmlns:p14="http://schemas.microsoft.com/office/powerpoint/2010/main" val="244174088"/>
      </p:ext>
    </p:extLst>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3" name="Rectangle 3"/>
          <p:cNvSpPr>
            <a:spLocks noGrp="1" noChangeArrowheads="1"/>
          </p:cNvSpPr>
          <p:nvPr>
            <p:ph type="body" sz="half" idx="1"/>
          </p:nvPr>
        </p:nvSpPr>
        <p:spPr>
          <a:xfrm>
            <a:off x="468314" y="1125538"/>
            <a:ext cx="6767512" cy="4724400"/>
          </a:xfrm>
          <a:noFill/>
          <a:ln/>
          <a:extLst>
            <a:ext uri="{909E8E84-426E-40DD-AFC4-6F175D3DCCD1}">
              <a14:hiddenFill xmlns:a14="http://schemas.microsoft.com/office/drawing/2010/main">
                <a:solidFill>
                  <a:schemeClr val="accent1"/>
                </a:solidFill>
              </a14:hiddenFill>
            </a:ext>
          </a:extLst>
        </p:spPr>
        <p:txBody>
          <a:bodyPr/>
          <a:lstStyle/>
          <a:p>
            <a:pPr marL="57150" indent="0" defTabSz="914400">
              <a:buNone/>
            </a:pPr>
            <a:endParaRPr lang="de-DE" sz="1400" dirty="0" smtClean="0"/>
          </a:p>
          <a:p>
            <a:pPr marL="57150" indent="0" defTabSz="914400">
              <a:buNone/>
            </a:pPr>
            <a:r>
              <a:rPr lang="de-DE" sz="1400" dirty="0" err="1" smtClean="0"/>
              <a:t>Social</a:t>
            </a:r>
            <a:r>
              <a:rPr lang="de-DE" sz="1400" dirty="0" smtClean="0"/>
              <a:t> </a:t>
            </a:r>
            <a:r>
              <a:rPr lang="de-DE" sz="1400" dirty="0" smtClean="0"/>
              <a:t>web – die Wurzeln</a:t>
            </a:r>
          </a:p>
          <a:p>
            <a:pPr lvl="1" defTabSz="914400"/>
            <a:r>
              <a:rPr lang="de-DE" sz="1400" dirty="0" smtClean="0"/>
              <a:t>Open </a:t>
            </a:r>
            <a:r>
              <a:rPr lang="de-DE" sz="1400" dirty="0" err="1" smtClean="0"/>
              <a:t>source</a:t>
            </a:r>
            <a:r>
              <a:rPr lang="de-DE" sz="1400" dirty="0" smtClean="0"/>
              <a:t> Bewegung (z.B. Linux, Mozilla) </a:t>
            </a:r>
          </a:p>
          <a:p>
            <a:pPr lvl="1" defTabSz="914400"/>
            <a:r>
              <a:rPr lang="de-DE" sz="1400" dirty="0"/>
              <a:t>Produktion von </a:t>
            </a:r>
            <a:r>
              <a:rPr lang="de-DE" sz="1400" dirty="0" err="1"/>
              <a:t>content</a:t>
            </a:r>
            <a:r>
              <a:rPr lang="de-DE" sz="1400" dirty="0"/>
              <a:t> in der virtuellen </a:t>
            </a:r>
            <a:r>
              <a:rPr lang="de-DE" sz="1400" dirty="0" err="1"/>
              <a:t>community</a:t>
            </a:r>
            <a:endParaRPr lang="de-DE" sz="1400" dirty="0"/>
          </a:p>
          <a:p>
            <a:pPr lvl="1" defTabSz="914400"/>
            <a:r>
              <a:rPr lang="de-DE" sz="1400" dirty="0"/>
              <a:t>Neue </a:t>
            </a:r>
            <a:r>
              <a:rPr lang="de-DE" sz="1400" dirty="0" smtClean="0"/>
              <a:t>Lizenzmodelle </a:t>
            </a:r>
            <a:r>
              <a:rPr lang="de-DE" sz="1400" dirty="0"/>
              <a:t/>
            </a:r>
            <a:br>
              <a:rPr lang="de-DE" sz="1400" dirty="0"/>
            </a:br>
            <a:r>
              <a:rPr lang="de-DE" sz="1400" dirty="0" smtClean="0"/>
              <a:t/>
            </a:r>
            <a:br>
              <a:rPr lang="de-DE" sz="1400" dirty="0" smtClean="0"/>
            </a:br>
            <a:endParaRPr lang="de-DE" sz="1400" dirty="0" smtClean="0"/>
          </a:p>
          <a:p>
            <a:pPr marL="57150" indent="0" defTabSz="914400">
              <a:buNone/>
            </a:pPr>
            <a:r>
              <a:rPr lang="de-DE" sz="1400" dirty="0" err="1" smtClean="0"/>
              <a:t>Social</a:t>
            </a:r>
            <a:r>
              <a:rPr lang="de-DE" sz="1400" dirty="0" smtClean="0"/>
              <a:t> web – die Technologien</a:t>
            </a:r>
          </a:p>
          <a:p>
            <a:pPr lvl="1" defTabSz="914400"/>
            <a:r>
              <a:rPr lang="de-DE" sz="1400" dirty="0" smtClean="0"/>
              <a:t>Wikis (z.B. </a:t>
            </a:r>
            <a:r>
              <a:rPr lang="de-DE" sz="1400" dirty="0" err="1" smtClean="0"/>
              <a:t>wikipedia</a:t>
            </a:r>
            <a:r>
              <a:rPr lang="de-DE" sz="1400" dirty="0" smtClean="0"/>
              <a:t>)</a:t>
            </a:r>
          </a:p>
          <a:p>
            <a:pPr lvl="1" defTabSz="914400"/>
            <a:r>
              <a:rPr lang="de-DE" sz="1400" dirty="0" smtClean="0"/>
              <a:t>Blogs</a:t>
            </a:r>
          </a:p>
          <a:p>
            <a:pPr lvl="1" defTabSz="914400"/>
            <a:r>
              <a:rPr lang="de-DE" sz="1400" dirty="0" err="1" smtClean="0"/>
              <a:t>Microblogging</a:t>
            </a:r>
            <a:r>
              <a:rPr lang="de-DE" sz="1400" dirty="0" smtClean="0"/>
              <a:t> (z.B. </a:t>
            </a:r>
            <a:r>
              <a:rPr lang="de-DE" sz="1400" dirty="0" err="1" smtClean="0"/>
              <a:t>twitter</a:t>
            </a:r>
            <a:r>
              <a:rPr lang="de-DE" sz="1400" dirty="0" smtClean="0"/>
              <a:t>)</a:t>
            </a:r>
          </a:p>
          <a:p>
            <a:pPr lvl="1" defTabSz="914400"/>
            <a:r>
              <a:rPr lang="de-DE" sz="1400" dirty="0" err="1" smtClean="0"/>
              <a:t>Tagging</a:t>
            </a:r>
            <a:endParaRPr lang="de-DE" sz="1400" dirty="0" smtClean="0"/>
          </a:p>
          <a:p>
            <a:pPr lvl="1" defTabSz="914400"/>
            <a:r>
              <a:rPr lang="de-DE" sz="1400" dirty="0" smtClean="0"/>
              <a:t>Podcasts</a:t>
            </a:r>
          </a:p>
          <a:p>
            <a:pPr lvl="1" defTabSz="914400"/>
            <a:r>
              <a:rPr lang="de-DE" sz="1400" dirty="0" err="1" smtClean="0"/>
              <a:t>Social</a:t>
            </a:r>
            <a:r>
              <a:rPr lang="de-DE" sz="1400" dirty="0" smtClean="0"/>
              <a:t> </a:t>
            </a:r>
            <a:r>
              <a:rPr lang="de-DE" sz="1400" dirty="0" err="1" smtClean="0"/>
              <a:t>communities</a:t>
            </a:r>
            <a:r>
              <a:rPr lang="de-DE" sz="1400" dirty="0" smtClean="0"/>
              <a:t> (</a:t>
            </a:r>
            <a:r>
              <a:rPr lang="de-DE" sz="1400" dirty="0" err="1" smtClean="0"/>
              <a:t>facebook</a:t>
            </a:r>
            <a:r>
              <a:rPr lang="de-DE" sz="1400" dirty="0" smtClean="0"/>
              <a:t>, Google+, XING)</a:t>
            </a:r>
          </a:p>
          <a:p>
            <a:pPr marL="57150" indent="0" defTabSz="914400">
              <a:buNone/>
            </a:pPr>
            <a:endParaRPr lang="de-DE" sz="1400" dirty="0"/>
          </a:p>
        </p:txBody>
      </p:sp>
      <p:sp>
        <p:nvSpPr>
          <p:cNvPr id="209925" name="Rectangle 5"/>
          <p:cNvSpPr>
            <a:spLocks noGrp="1" noChangeArrowheads="1"/>
          </p:cNvSpPr>
          <p:nvPr>
            <p:ph type="title" idx="4294967295"/>
          </p:nvPr>
        </p:nvSpPr>
        <p:spPr bwMode="auto">
          <a:xfrm>
            <a:off x="457200" y="228600"/>
            <a:ext cx="5867400" cy="5334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de-DE" sz="1800" dirty="0" err="1" smtClean="0"/>
              <a:t>Social</a:t>
            </a:r>
            <a:r>
              <a:rPr lang="de-DE" sz="1800" dirty="0" smtClean="0"/>
              <a:t> web – Technologien und ihre Wurzeln</a:t>
            </a:r>
            <a:endParaRPr lang="de-DE" sz="1800" dirty="0"/>
          </a:p>
        </p:txBody>
      </p:sp>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5" y="1124744"/>
            <a:ext cx="1130713" cy="1728192"/>
          </a:xfrm>
          <a:prstGeom prst="rect">
            <a:avLst/>
          </a:prstGeom>
        </p:spPr>
      </p:pic>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31373" y="3717032"/>
            <a:ext cx="672554" cy="672554"/>
          </a:xfrm>
          <a:prstGeom prst="rect">
            <a:avLst/>
          </a:prstGeom>
        </p:spPr>
      </p:pic>
      <p:pic>
        <p:nvPicPr>
          <p:cNvPr id="4" name="Grafik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86441" y="4221089"/>
            <a:ext cx="648071" cy="648071"/>
          </a:xfrm>
          <a:prstGeom prst="rect">
            <a:avLst/>
          </a:prstGeom>
        </p:spPr>
      </p:pic>
      <p:pic>
        <p:nvPicPr>
          <p:cNvPr id="5" name="Grafik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355855" y="4869160"/>
            <a:ext cx="648072" cy="648072"/>
          </a:xfrm>
          <a:prstGeom prst="rect">
            <a:avLst/>
          </a:prstGeom>
        </p:spPr>
      </p:pic>
      <p:pic>
        <p:nvPicPr>
          <p:cNvPr id="6" name="Grafik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95203" y="5221399"/>
            <a:ext cx="639309" cy="625227"/>
          </a:xfrm>
          <a:prstGeom prst="rect">
            <a:avLst/>
          </a:prstGeom>
        </p:spPr>
      </p:pic>
    </p:spTree>
    <p:extLst>
      <p:ext uri="{BB962C8B-B14F-4D97-AF65-F5344CB8AC3E}">
        <p14:creationId xmlns:p14="http://schemas.microsoft.com/office/powerpoint/2010/main" val="3589109304"/>
      </p:ext>
    </p:extLst>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3" name="Rectangle 3"/>
          <p:cNvSpPr>
            <a:spLocks noGrp="1" noChangeArrowheads="1"/>
          </p:cNvSpPr>
          <p:nvPr>
            <p:ph type="body" sz="half" idx="1"/>
          </p:nvPr>
        </p:nvSpPr>
        <p:spPr>
          <a:xfrm>
            <a:off x="468314" y="1125538"/>
            <a:ext cx="6767511" cy="4724400"/>
          </a:xfrm>
          <a:noFill/>
          <a:ln/>
          <a:extLst>
            <a:ext uri="{909E8E84-426E-40DD-AFC4-6F175D3DCCD1}">
              <a14:hiddenFill xmlns:a14="http://schemas.microsoft.com/office/drawing/2010/main">
                <a:solidFill>
                  <a:schemeClr val="accent1"/>
                </a:solidFill>
              </a14:hiddenFill>
            </a:ext>
          </a:extLst>
        </p:spPr>
        <p:txBody>
          <a:bodyPr/>
          <a:lstStyle/>
          <a:p>
            <a:pPr marL="57150" indent="0" defTabSz="914400">
              <a:buNone/>
            </a:pPr>
            <a:r>
              <a:rPr lang="de-DE" sz="1400" dirty="0" smtClean="0"/>
              <a:t>Definition Enterprise 2.0 (Andrew McAfee):</a:t>
            </a:r>
          </a:p>
          <a:p>
            <a:pPr marL="514350" lvl="5" indent="0" defTabSz="914400">
              <a:lnSpc>
                <a:spcPct val="110000"/>
              </a:lnSpc>
              <a:spcBef>
                <a:spcPct val="25000"/>
              </a:spcBef>
              <a:buNone/>
            </a:pPr>
            <a:r>
              <a:rPr lang="de-DE" sz="1400" dirty="0">
                <a:latin typeface="Calibri" pitchFamily="34" charset="0"/>
                <a:cs typeface="Calibri" pitchFamily="34" charset="0"/>
              </a:rPr>
              <a:t>„Enterprise 2.0 </a:t>
            </a:r>
            <a:r>
              <a:rPr lang="de-DE" sz="1400" dirty="0" err="1">
                <a:latin typeface="Calibri" pitchFamily="34" charset="0"/>
                <a:cs typeface="Calibri" pitchFamily="34" charset="0"/>
              </a:rPr>
              <a:t>is</a:t>
            </a:r>
            <a:r>
              <a:rPr lang="de-DE" sz="1400" dirty="0">
                <a:latin typeface="Calibri" pitchFamily="34" charset="0"/>
                <a:cs typeface="Calibri" pitchFamily="34" charset="0"/>
              </a:rPr>
              <a:t> </a:t>
            </a:r>
            <a:r>
              <a:rPr lang="de-DE" sz="1400" dirty="0" err="1">
                <a:latin typeface="Calibri" pitchFamily="34" charset="0"/>
                <a:cs typeface="Calibri" pitchFamily="34" charset="0"/>
              </a:rPr>
              <a:t>the</a:t>
            </a:r>
            <a:r>
              <a:rPr lang="de-DE" sz="1400" dirty="0">
                <a:latin typeface="Calibri" pitchFamily="34" charset="0"/>
                <a:cs typeface="Calibri" pitchFamily="34" charset="0"/>
              </a:rPr>
              <a:t> </a:t>
            </a:r>
            <a:r>
              <a:rPr lang="de-DE" sz="1400" dirty="0" err="1">
                <a:latin typeface="Calibri" pitchFamily="34" charset="0"/>
                <a:cs typeface="Calibri" pitchFamily="34" charset="0"/>
              </a:rPr>
              <a:t>use</a:t>
            </a:r>
            <a:r>
              <a:rPr lang="de-DE" sz="1400" dirty="0">
                <a:latin typeface="Calibri" pitchFamily="34" charset="0"/>
                <a:cs typeface="Calibri" pitchFamily="34" charset="0"/>
              </a:rPr>
              <a:t> </a:t>
            </a:r>
            <a:r>
              <a:rPr lang="de-DE" sz="1400" dirty="0" err="1">
                <a:latin typeface="Calibri" pitchFamily="34" charset="0"/>
                <a:cs typeface="Calibri" pitchFamily="34" charset="0"/>
              </a:rPr>
              <a:t>of</a:t>
            </a:r>
            <a:r>
              <a:rPr lang="de-DE" sz="1400" dirty="0">
                <a:latin typeface="Calibri" pitchFamily="34" charset="0"/>
                <a:cs typeface="Calibri" pitchFamily="34" charset="0"/>
              </a:rPr>
              <a:t> </a:t>
            </a:r>
            <a:r>
              <a:rPr lang="de-DE" sz="1400" dirty="0" err="1">
                <a:latin typeface="Calibri" pitchFamily="34" charset="0"/>
                <a:cs typeface="Calibri" pitchFamily="34" charset="0"/>
              </a:rPr>
              <a:t>emergent</a:t>
            </a:r>
            <a:r>
              <a:rPr lang="de-DE" sz="1400" dirty="0">
                <a:latin typeface="Calibri" pitchFamily="34" charset="0"/>
                <a:cs typeface="Calibri" pitchFamily="34" charset="0"/>
              </a:rPr>
              <a:t> </a:t>
            </a:r>
            <a:r>
              <a:rPr lang="de-DE" sz="1400" dirty="0" err="1">
                <a:latin typeface="Calibri" pitchFamily="34" charset="0"/>
                <a:cs typeface="Calibri" pitchFamily="34" charset="0"/>
              </a:rPr>
              <a:t>social</a:t>
            </a:r>
            <a:r>
              <a:rPr lang="de-DE" sz="1400" dirty="0">
                <a:latin typeface="Calibri" pitchFamily="34" charset="0"/>
                <a:cs typeface="Calibri" pitchFamily="34" charset="0"/>
              </a:rPr>
              <a:t> </a:t>
            </a:r>
            <a:r>
              <a:rPr lang="de-DE" sz="1400" dirty="0" err="1">
                <a:latin typeface="Calibri" pitchFamily="34" charset="0"/>
                <a:cs typeface="Calibri" pitchFamily="34" charset="0"/>
              </a:rPr>
              <a:t>software</a:t>
            </a:r>
            <a:r>
              <a:rPr lang="de-DE" sz="1400" dirty="0">
                <a:latin typeface="Calibri" pitchFamily="34" charset="0"/>
                <a:cs typeface="Calibri" pitchFamily="34" charset="0"/>
              </a:rPr>
              <a:t> </a:t>
            </a:r>
            <a:r>
              <a:rPr lang="de-DE" sz="1400" dirty="0" err="1">
                <a:latin typeface="Calibri" pitchFamily="34" charset="0"/>
                <a:cs typeface="Calibri" pitchFamily="34" charset="0"/>
              </a:rPr>
              <a:t>platforms</a:t>
            </a:r>
            <a:r>
              <a:rPr lang="de-DE" sz="1400" dirty="0">
                <a:latin typeface="Calibri" pitchFamily="34" charset="0"/>
                <a:cs typeface="Calibri" pitchFamily="34" charset="0"/>
              </a:rPr>
              <a:t> </a:t>
            </a:r>
            <a:r>
              <a:rPr lang="de-DE" sz="1400" dirty="0" err="1">
                <a:latin typeface="Calibri" pitchFamily="34" charset="0"/>
                <a:cs typeface="Calibri" pitchFamily="34" charset="0"/>
              </a:rPr>
              <a:t>within</a:t>
            </a:r>
            <a:r>
              <a:rPr lang="de-DE" sz="1400" dirty="0">
                <a:latin typeface="Calibri" pitchFamily="34" charset="0"/>
                <a:cs typeface="Calibri" pitchFamily="34" charset="0"/>
              </a:rPr>
              <a:t> </a:t>
            </a:r>
            <a:r>
              <a:rPr lang="de-DE" sz="1400" dirty="0" err="1">
                <a:latin typeface="Calibri" pitchFamily="34" charset="0"/>
                <a:cs typeface="Calibri" pitchFamily="34" charset="0"/>
              </a:rPr>
              <a:t>companies</a:t>
            </a:r>
            <a:r>
              <a:rPr lang="de-DE" sz="1400" dirty="0">
                <a:latin typeface="Calibri" pitchFamily="34" charset="0"/>
                <a:cs typeface="Calibri" pitchFamily="34" charset="0"/>
              </a:rPr>
              <a:t>, </a:t>
            </a:r>
            <a:r>
              <a:rPr lang="de-DE" sz="1400" dirty="0" err="1">
                <a:latin typeface="Calibri" pitchFamily="34" charset="0"/>
                <a:cs typeface="Calibri" pitchFamily="34" charset="0"/>
              </a:rPr>
              <a:t>or</a:t>
            </a:r>
            <a:r>
              <a:rPr lang="de-DE" sz="1400" dirty="0">
                <a:latin typeface="Calibri" pitchFamily="34" charset="0"/>
                <a:cs typeface="Calibri" pitchFamily="34" charset="0"/>
              </a:rPr>
              <a:t> </a:t>
            </a:r>
            <a:r>
              <a:rPr lang="de-DE" sz="1400" dirty="0" err="1">
                <a:latin typeface="Calibri" pitchFamily="34" charset="0"/>
                <a:cs typeface="Calibri" pitchFamily="34" charset="0"/>
              </a:rPr>
              <a:t>between</a:t>
            </a:r>
            <a:r>
              <a:rPr lang="de-DE" sz="1400" dirty="0">
                <a:latin typeface="Calibri" pitchFamily="34" charset="0"/>
                <a:cs typeface="Calibri" pitchFamily="34" charset="0"/>
              </a:rPr>
              <a:t> </a:t>
            </a:r>
            <a:r>
              <a:rPr lang="de-DE" sz="1400" dirty="0" err="1">
                <a:latin typeface="Calibri" pitchFamily="34" charset="0"/>
                <a:cs typeface="Calibri" pitchFamily="34" charset="0"/>
              </a:rPr>
              <a:t>companies</a:t>
            </a:r>
            <a:r>
              <a:rPr lang="de-DE" sz="1400" dirty="0">
                <a:latin typeface="Calibri" pitchFamily="34" charset="0"/>
                <a:cs typeface="Calibri" pitchFamily="34" charset="0"/>
              </a:rPr>
              <a:t> </a:t>
            </a:r>
            <a:r>
              <a:rPr lang="de-DE" sz="1400" dirty="0" err="1">
                <a:latin typeface="Calibri" pitchFamily="34" charset="0"/>
                <a:cs typeface="Calibri" pitchFamily="34" charset="0"/>
              </a:rPr>
              <a:t>and</a:t>
            </a:r>
            <a:r>
              <a:rPr lang="de-DE" sz="1400" dirty="0">
                <a:latin typeface="Calibri" pitchFamily="34" charset="0"/>
                <a:cs typeface="Calibri" pitchFamily="34" charset="0"/>
              </a:rPr>
              <a:t> </a:t>
            </a:r>
            <a:r>
              <a:rPr lang="de-DE" sz="1400" dirty="0" err="1">
                <a:latin typeface="Calibri" pitchFamily="34" charset="0"/>
                <a:cs typeface="Calibri" pitchFamily="34" charset="0"/>
              </a:rPr>
              <a:t>their</a:t>
            </a:r>
            <a:r>
              <a:rPr lang="de-DE" sz="1400" dirty="0">
                <a:latin typeface="Calibri" pitchFamily="34" charset="0"/>
                <a:cs typeface="Calibri" pitchFamily="34" charset="0"/>
              </a:rPr>
              <a:t> </a:t>
            </a:r>
            <a:r>
              <a:rPr lang="de-DE" sz="1400" dirty="0" err="1">
                <a:latin typeface="Calibri" pitchFamily="34" charset="0"/>
                <a:cs typeface="Calibri" pitchFamily="34" charset="0"/>
              </a:rPr>
              <a:t>partners</a:t>
            </a:r>
            <a:r>
              <a:rPr lang="de-DE" sz="1400" dirty="0">
                <a:latin typeface="Calibri" pitchFamily="34" charset="0"/>
                <a:cs typeface="Calibri" pitchFamily="34" charset="0"/>
              </a:rPr>
              <a:t> </a:t>
            </a:r>
            <a:r>
              <a:rPr lang="de-DE" sz="1400" dirty="0" err="1">
                <a:latin typeface="Calibri" pitchFamily="34" charset="0"/>
                <a:cs typeface="Calibri" pitchFamily="34" charset="0"/>
              </a:rPr>
              <a:t>of</a:t>
            </a:r>
            <a:r>
              <a:rPr lang="de-DE" sz="1400" dirty="0">
                <a:latin typeface="Calibri" pitchFamily="34" charset="0"/>
                <a:cs typeface="Calibri" pitchFamily="34" charset="0"/>
              </a:rPr>
              <a:t> </a:t>
            </a:r>
            <a:r>
              <a:rPr lang="de-DE" sz="1400" dirty="0" err="1">
                <a:latin typeface="Calibri" pitchFamily="34" charset="0"/>
                <a:cs typeface="Calibri" pitchFamily="34" charset="0"/>
              </a:rPr>
              <a:t>customers</a:t>
            </a:r>
            <a:r>
              <a:rPr lang="de-DE" sz="1400" dirty="0">
                <a:latin typeface="Calibri" pitchFamily="34" charset="0"/>
                <a:cs typeface="Calibri" pitchFamily="34" charset="0"/>
              </a:rPr>
              <a:t>“</a:t>
            </a:r>
          </a:p>
          <a:p>
            <a:pPr marL="57150" indent="0" defTabSz="914400">
              <a:buNone/>
            </a:pPr>
            <a:endParaRPr lang="de-DE" sz="1400" dirty="0"/>
          </a:p>
          <a:p>
            <a:pPr marL="57150" indent="0" defTabSz="914400">
              <a:buNone/>
            </a:pPr>
            <a:r>
              <a:rPr lang="de-DE" sz="1400" dirty="0" err="1" smtClean="0"/>
              <a:t>Social</a:t>
            </a:r>
            <a:r>
              <a:rPr lang="de-DE" sz="1400" dirty="0" smtClean="0"/>
              <a:t> </a:t>
            </a:r>
            <a:r>
              <a:rPr lang="de-DE" sz="1400" dirty="0" err="1" smtClean="0"/>
              <a:t>media</a:t>
            </a:r>
            <a:r>
              <a:rPr lang="de-DE" sz="1400" dirty="0" smtClean="0"/>
              <a:t> für Unternehmen, öffentliche und nicht-öffentliche Organisationen</a:t>
            </a:r>
          </a:p>
          <a:p>
            <a:pPr lvl="1" defTabSz="914400"/>
            <a:r>
              <a:rPr lang="de-DE" sz="1400" dirty="0" smtClean="0"/>
              <a:t>Zugang zu den Märkten ändert sich: er ist komplexer, vielstimmiger geworden</a:t>
            </a:r>
            <a:r>
              <a:rPr lang="de-DE" sz="1400" dirty="0"/>
              <a:t> </a:t>
            </a:r>
            <a:endParaRPr lang="de-DE" sz="1400" dirty="0" smtClean="0"/>
          </a:p>
          <a:p>
            <a:pPr lvl="1" defTabSz="914400"/>
            <a:r>
              <a:rPr lang="de-DE" sz="1400" dirty="0" smtClean="0"/>
              <a:t>Kunden können in die Produktentwicklung einbezogen werden </a:t>
            </a:r>
            <a:r>
              <a:rPr lang="de-DE" sz="1400" dirty="0" smtClean="0"/>
              <a:t> </a:t>
            </a:r>
          </a:p>
          <a:p>
            <a:pPr lvl="1" defTabSz="914400"/>
            <a:r>
              <a:rPr lang="de-DE" sz="1400" dirty="0" smtClean="0"/>
              <a:t>(</a:t>
            </a:r>
            <a:r>
              <a:rPr lang="de-DE" sz="1400" dirty="0" smtClean="0"/>
              <a:t>junge) Mitarbeiter der „</a:t>
            </a:r>
            <a:r>
              <a:rPr lang="de-DE" sz="1400" dirty="0" err="1" smtClean="0"/>
              <a:t>facebook</a:t>
            </a:r>
            <a:r>
              <a:rPr lang="de-DE" sz="1400" dirty="0" smtClean="0"/>
              <a:t>“-Generation erwarten neue Arbeitsumgebungen und eine veränderte Führungskultur</a:t>
            </a:r>
          </a:p>
          <a:p>
            <a:pPr marL="57150" indent="0" defTabSz="914400">
              <a:buNone/>
            </a:pPr>
            <a:endParaRPr lang="de-DE" sz="1400" dirty="0"/>
          </a:p>
          <a:p>
            <a:pPr marL="57150" indent="0" defTabSz="914400">
              <a:buNone/>
            </a:pPr>
            <a:r>
              <a:rPr lang="de-DE" sz="1400" dirty="0" smtClean="0"/>
              <a:t>Unternehmensziele mit </a:t>
            </a:r>
            <a:r>
              <a:rPr lang="de-DE" sz="1400" dirty="0" err="1" smtClean="0"/>
              <a:t>social</a:t>
            </a:r>
            <a:r>
              <a:rPr lang="de-DE" sz="1400" dirty="0" smtClean="0"/>
              <a:t> </a:t>
            </a:r>
            <a:r>
              <a:rPr lang="de-DE" sz="1400" dirty="0" err="1" smtClean="0"/>
              <a:t>media</a:t>
            </a:r>
            <a:r>
              <a:rPr lang="de-DE" sz="1400" dirty="0" smtClean="0"/>
              <a:t> im Bereich Marketing</a:t>
            </a:r>
          </a:p>
          <a:p>
            <a:pPr lvl="1" defTabSz="914400"/>
            <a:r>
              <a:rPr lang="de-DE" sz="1400" dirty="0" smtClean="0"/>
              <a:t>Reputationsmarketing</a:t>
            </a:r>
          </a:p>
          <a:p>
            <a:pPr lvl="1" defTabSz="914400"/>
            <a:r>
              <a:rPr lang="de-DE" sz="1400" dirty="0" err="1" smtClean="0"/>
              <a:t>Recruiting</a:t>
            </a:r>
            <a:endParaRPr lang="de-DE" sz="1400" dirty="0" smtClean="0"/>
          </a:p>
          <a:p>
            <a:pPr lvl="1" defTabSz="914400"/>
            <a:r>
              <a:rPr lang="de-DE" sz="1400" dirty="0" smtClean="0"/>
              <a:t>Kundenbindung</a:t>
            </a:r>
          </a:p>
          <a:p>
            <a:pPr lvl="1" defTabSz="914400"/>
            <a:r>
              <a:rPr lang="de-DE" sz="1400" dirty="0" smtClean="0"/>
              <a:t>Virales </a:t>
            </a:r>
            <a:r>
              <a:rPr lang="de-DE" sz="1400" dirty="0"/>
              <a:t>Marketing </a:t>
            </a:r>
          </a:p>
          <a:p>
            <a:pPr lvl="1" defTabSz="914400"/>
            <a:r>
              <a:rPr lang="de-DE" sz="1400" dirty="0" err="1" smtClean="0"/>
              <a:t>Crowdsourcing</a:t>
            </a:r>
            <a:r>
              <a:rPr lang="de-DE" sz="1400" dirty="0" smtClean="0"/>
              <a:t> (z.B. </a:t>
            </a:r>
            <a:r>
              <a:rPr lang="de-DE" sz="1400" dirty="0" err="1" smtClean="0"/>
              <a:t>wikipedia</a:t>
            </a:r>
            <a:r>
              <a:rPr lang="de-DE" sz="1400" dirty="0" smtClean="0"/>
              <a:t>) </a:t>
            </a:r>
          </a:p>
          <a:p>
            <a:pPr lvl="1" defTabSz="914400"/>
            <a:r>
              <a:rPr lang="de-DE" sz="1400" dirty="0" err="1" smtClean="0"/>
              <a:t>Crowdfunding</a:t>
            </a:r>
            <a:r>
              <a:rPr lang="de-DE" sz="1400" dirty="0" smtClean="0"/>
              <a:t> (z.B. Stromberg)</a:t>
            </a:r>
          </a:p>
          <a:p>
            <a:pPr marL="457200" lvl="1" indent="0" defTabSz="914400">
              <a:buNone/>
            </a:pPr>
            <a:endParaRPr lang="de-DE" sz="1400" dirty="0" smtClean="0"/>
          </a:p>
        </p:txBody>
      </p:sp>
      <p:sp>
        <p:nvSpPr>
          <p:cNvPr id="209925" name="Rectangle 5"/>
          <p:cNvSpPr>
            <a:spLocks noGrp="1" noChangeArrowheads="1"/>
          </p:cNvSpPr>
          <p:nvPr>
            <p:ph type="title" idx="4294967295"/>
          </p:nvPr>
        </p:nvSpPr>
        <p:spPr bwMode="auto">
          <a:xfrm>
            <a:off x="457200" y="228600"/>
            <a:ext cx="6131024" cy="5334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de-DE" sz="1800" dirty="0" err="1" smtClean="0"/>
              <a:t>Social</a:t>
            </a:r>
            <a:r>
              <a:rPr lang="de-DE" sz="1800" dirty="0" smtClean="0"/>
              <a:t> </a:t>
            </a:r>
            <a:r>
              <a:rPr lang="de-DE" sz="1800" dirty="0" err="1" smtClean="0"/>
              <a:t>media</a:t>
            </a:r>
            <a:r>
              <a:rPr lang="de-DE" sz="1800" dirty="0" smtClean="0"/>
              <a:t> – </a:t>
            </a:r>
            <a:r>
              <a:rPr lang="de-DE" sz="1800" dirty="0" smtClean="0"/>
              <a:t/>
            </a:r>
            <a:br>
              <a:rPr lang="de-DE" sz="1800" dirty="0" smtClean="0"/>
            </a:br>
            <a:r>
              <a:rPr lang="de-DE" sz="1800" dirty="0" smtClean="0"/>
              <a:t>Unternehmen </a:t>
            </a:r>
            <a:r>
              <a:rPr lang="de-DE" sz="1800" dirty="0" smtClean="0"/>
              <a:t>auf dem Weg zum Enterprise 2.0?</a:t>
            </a:r>
            <a:br>
              <a:rPr lang="de-DE" sz="1800" dirty="0" smtClean="0"/>
            </a:br>
            <a:endParaRPr lang="de-DE" sz="1800" dirty="0"/>
          </a:p>
        </p:txBody>
      </p:sp>
    </p:spTree>
    <p:extLst>
      <p:ext uri="{BB962C8B-B14F-4D97-AF65-F5344CB8AC3E}">
        <p14:creationId xmlns:p14="http://schemas.microsoft.com/office/powerpoint/2010/main" val="3504375683"/>
      </p:ext>
    </p:extLst>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3" name="Rectangle 3"/>
          <p:cNvSpPr>
            <a:spLocks noGrp="1" noChangeArrowheads="1"/>
          </p:cNvSpPr>
          <p:nvPr>
            <p:ph type="body" sz="half" idx="1"/>
          </p:nvPr>
        </p:nvSpPr>
        <p:spPr>
          <a:xfrm>
            <a:off x="468314" y="1125538"/>
            <a:ext cx="6767512" cy="4724400"/>
          </a:xfrm>
          <a:noFill/>
          <a:ln/>
          <a:extLst>
            <a:ext uri="{909E8E84-426E-40DD-AFC4-6F175D3DCCD1}">
              <a14:hiddenFill xmlns:a14="http://schemas.microsoft.com/office/drawing/2010/main">
                <a:solidFill>
                  <a:schemeClr val="accent1"/>
                </a:solidFill>
              </a14:hiddenFill>
            </a:ext>
          </a:extLst>
        </p:spPr>
        <p:txBody>
          <a:bodyPr/>
          <a:lstStyle/>
          <a:p>
            <a:pPr defTabSz="914400">
              <a:buFontTx/>
              <a:buNone/>
            </a:pPr>
            <a:r>
              <a:rPr lang="de-DE" sz="1400" dirty="0" err="1" smtClean="0"/>
              <a:t>Social</a:t>
            </a:r>
            <a:r>
              <a:rPr lang="de-DE" sz="1400" dirty="0" smtClean="0"/>
              <a:t> </a:t>
            </a:r>
            <a:r>
              <a:rPr lang="de-DE" sz="1400" dirty="0" err="1" smtClean="0"/>
              <a:t>media</a:t>
            </a:r>
            <a:r>
              <a:rPr lang="de-DE" sz="1400" dirty="0" smtClean="0"/>
              <a:t> im (internen) Unternehmenseinsatz</a:t>
            </a:r>
          </a:p>
          <a:p>
            <a:pPr lvl="1" defTabSz="914400"/>
            <a:r>
              <a:rPr lang="de-DE" sz="1400" dirty="0" smtClean="0"/>
              <a:t>Neue Kooperationsformen :  weniger Prozesse mehr </a:t>
            </a:r>
            <a:r>
              <a:rPr lang="de-DE" sz="1400" dirty="0" err="1" smtClean="0"/>
              <a:t>community</a:t>
            </a:r>
            <a:endParaRPr lang="de-DE" sz="1400" dirty="0"/>
          </a:p>
          <a:p>
            <a:pPr lvl="1" defTabSz="914400"/>
            <a:r>
              <a:rPr lang="de-DE" sz="1400" dirty="0" smtClean="0"/>
              <a:t>Wissensmanagement kann (endlich) gelingen</a:t>
            </a:r>
          </a:p>
          <a:p>
            <a:pPr lvl="1" defTabSz="914400"/>
            <a:r>
              <a:rPr lang="de-DE" sz="1400" dirty="0" smtClean="0"/>
              <a:t>Herausforderungen für Mitarbeiterqualifikationen</a:t>
            </a:r>
          </a:p>
          <a:p>
            <a:pPr lvl="1" defTabSz="914400"/>
            <a:r>
              <a:rPr lang="de-DE" sz="1400" dirty="0" smtClean="0"/>
              <a:t>Herausforderungen an Führungskräfte</a:t>
            </a:r>
          </a:p>
          <a:p>
            <a:pPr defTabSz="914400">
              <a:buFontTx/>
              <a:buNone/>
            </a:pPr>
            <a:endParaRPr lang="de-DE" sz="1400" dirty="0"/>
          </a:p>
          <a:p>
            <a:pPr defTabSz="914400">
              <a:buFontTx/>
              <a:buNone/>
            </a:pPr>
            <a:endParaRPr lang="de-DE" sz="1400" dirty="0" smtClean="0"/>
          </a:p>
          <a:p>
            <a:pPr defTabSz="914400">
              <a:buFontTx/>
              <a:buNone/>
            </a:pPr>
            <a:endParaRPr lang="de-DE" sz="1400" dirty="0" smtClean="0"/>
          </a:p>
          <a:p>
            <a:pPr defTabSz="914400">
              <a:buFontTx/>
              <a:buNone/>
            </a:pPr>
            <a:r>
              <a:rPr lang="de-DE" sz="1400" dirty="0" err="1" smtClean="0"/>
              <a:t>Social</a:t>
            </a:r>
            <a:r>
              <a:rPr lang="de-DE" sz="1400" dirty="0" smtClean="0"/>
              <a:t> </a:t>
            </a:r>
            <a:r>
              <a:rPr lang="de-DE" sz="1400" dirty="0" err="1" smtClean="0"/>
              <a:t>media</a:t>
            </a:r>
            <a:r>
              <a:rPr lang="de-DE" sz="1400" dirty="0" smtClean="0"/>
              <a:t> – wie sehen Lösungen aus?</a:t>
            </a:r>
          </a:p>
          <a:p>
            <a:pPr lvl="1" defTabSz="914400"/>
            <a:r>
              <a:rPr lang="de-DE" sz="1400" dirty="0" smtClean="0"/>
              <a:t>Einsatz vorhandener </a:t>
            </a:r>
            <a:r>
              <a:rPr lang="de-DE" sz="1400" dirty="0" err="1" smtClean="0"/>
              <a:t>social</a:t>
            </a:r>
            <a:r>
              <a:rPr lang="de-DE" sz="1400" dirty="0" smtClean="0"/>
              <a:t> </a:t>
            </a:r>
            <a:r>
              <a:rPr lang="de-DE" sz="1400" dirty="0" err="1" smtClean="0"/>
              <a:t>media</a:t>
            </a:r>
            <a:r>
              <a:rPr lang="de-DE" sz="1400" dirty="0" smtClean="0"/>
              <a:t> Technologien </a:t>
            </a:r>
            <a:r>
              <a:rPr lang="de-DE" sz="1400" dirty="0" smtClean="0"/>
              <a:t/>
            </a:r>
            <a:br>
              <a:rPr lang="de-DE" sz="1400" dirty="0" smtClean="0"/>
            </a:br>
            <a:r>
              <a:rPr lang="de-DE" sz="1400" dirty="0" smtClean="0"/>
              <a:t>(etwa: </a:t>
            </a:r>
            <a:r>
              <a:rPr lang="de-DE" sz="1400" dirty="0" err="1" smtClean="0"/>
              <a:t>media</a:t>
            </a:r>
            <a:r>
              <a:rPr lang="de-DE" sz="1400" dirty="0" smtClean="0"/>
              <a:t> </a:t>
            </a:r>
            <a:r>
              <a:rPr lang="de-DE" sz="1400" dirty="0" err="1" smtClean="0"/>
              <a:t>wiki</a:t>
            </a:r>
            <a:r>
              <a:rPr lang="de-DE" sz="1400" dirty="0" smtClean="0"/>
              <a:t>, </a:t>
            </a:r>
            <a:r>
              <a:rPr lang="de-DE" sz="1400" dirty="0" err="1" smtClean="0"/>
              <a:t>blogs</a:t>
            </a:r>
            <a:r>
              <a:rPr lang="de-DE" sz="1400" dirty="0" smtClean="0"/>
              <a:t>)</a:t>
            </a:r>
          </a:p>
          <a:p>
            <a:pPr lvl="1" defTabSz="914400"/>
            <a:r>
              <a:rPr lang="de-DE" sz="1400" dirty="0" smtClean="0"/>
              <a:t>Intranet-Lösungen auf der Basis von </a:t>
            </a:r>
            <a:r>
              <a:rPr lang="de-DE" sz="1400" dirty="0" err="1" smtClean="0"/>
              <a:t>social</a:t>
            </a:r>
            <a:r>
              <a:rPr lang="de-DE" sz="1400" dirty="0" smtClean="0"/>
              <a:t> </a:t>
            </a:r>
            <a:r>
              <a:rPr lang="de-DE" sz="1400" dirty="0" err="1" smtClean="0"/>
              <a:t>business</a:t>
            </a:r>
            <a:r>
              <a:rPr lang="de-DE" sz="1400" dirty="0" smtClean="0"/>
              <a:t> </a:t>
            </a:r>
            <a:r>
              <a:rPr lang="de-DE" sz="1400" dirty="0" err="1" smtClean="0"/>
              <a:t>suites</a:t>
            </a:r>
            <a:r>
              <a:rPr lang="de-DE" sz="1400" dirty="0" smtClean="0"/>
              <a:t> </a:t>
            </a:r>
            <a:r>
              <a:rPr lang="de-DE" sz="1400" dirty="0" smtClean="0"/>
              <a:t/>
            </a:r>
            <a:br>
              <a:rPr lang="de-DE" sz="1400" dirty="0" smtClean="0"/>
            </a:br>
            <a:r>
              <a:rPr lang="de-DE" sz="1400" dirty="0" smtClean="0"/>
              <a:t>(</a:t>
            </a:r>
            <a:r>
              <a:rPr lang="de-DE" sz="1400" dirty="0" smtClean="0"/>
              <a:t>etwa: Just, Jive, </a:t>
            </a:r>
            <a:r>
              <a:rPr lang="de-DE" sz="1400" dirty="0" err="1" smtClean="0"/>
              <a:t>sharepoint</a:t>
            </a:r>
            <a:r>
              <a:rPr lang="de-DE" sz="1400" dirty="0" smtClean="0"/>
              <a:t>)</a:t>
            </a:r>
          </a:p>
          <a:p>
            <a:pPr lvl="1" defTabSz="914400"/>
            <a:r>
              <a:rPr lang="de-DE" sz="1400" dirty="0" smtClean="0"/>
              <a:t>Extranet-Lösungen „</a:t>
            </a:r>
            <a:r>
              <a:rPr lang="de-DE" sz="1400" dirty="0" err="1" smtClean="0"/>
              <a:t>facebook-like</a:t>
            </a:r>
            <a:r>
              <a:rPr lang="de-DE" sz="1400" dirty="0" smtClean="0"/>
              <a:t>“ – interessanter Ansatz für Organisationen mit „unscharfen“ Organisationsgrenzen </a:t>
            </a:r>
            <a:r>
              <a:rPr lang="de-DE" sz="1400" dirty="0" smtClean="0"/>
              <a:t/>
            </a:r>
            <a:br>
              <a:rPr lang="de-DE" sz="1400" dirty="0" smtClean="0"/>
            </a:br>
            <a:r>
              <a:rPr lang="de-DE" sz="1400" dirty="0" smtClean="0"/>
              <a:t>(</a:t>
            </a:r>
            <a:r>
              <a:rPr lang="de-DE" sz="1400" dirty="0" smtClean="0"/>
              <a:t>etwa: Kirchen, Parteien, Verbände)</a:t>
            </a:r>
          </a:p>
          <a:p>
            <a:pPr lvl="1" defTabSz="914400"/>
            <a:endParaRPr lang="de-DE" sz="1400" dirty="0"/>
          </a:p>
        </p:txBody>
      </p:sp>
      <p:sp>
        <p:nvSpPr>
          <p:cNvPr id="209925" name="Rectangle 5"/>
          <p:cNvSpPr>
            <a:spLocks noGrp="1" noChangeArrowheads="1"/>
          </p:cNvSpPr>
          <p:nvPr>
            <p:ph type="title" idx="4294967295"/>
          </p:nvPr>
        </p:nvSpPr>
        <p:spPr bwMode="auto">
          <a:xfrm>
            <a:off x="457200" y="228600"/>
            <a:ext cx="5867400" cy="5334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de-DE" sz="1800" dirty="0" err="1" smtClean="0"/>
              <a:t>Social</a:t>
            </a:r>
            <a:r>
              <a:rPr lang="de-DE" sz="1800" dirty="0" smtClean="0"/>
              <a:t> </a:t>
            </a:r>
            <a:r>
              <a:rPr lang="de-DE" sz="1800" dirty="0" err="1" smtClean="0"/>
              <a:t>media</a:t>
            </a:r>
            <a:r>
              <a:rPr lang="de-DE" sz="1800" dirty="0" smtClean="0"/>
              <a:t> im Unternehmen </a:t>
            </a:r>
            <a:endParaRPr lang="de-DE" sz="1800" dirty="0"/>
          </a:p>
        </p:txBody>
      </p:sp>
    </p:spTree>
    <p:extLst>
      <p:ext uri="{BB962C8B-B14F-4D97-AF65-F5344CB8AC3E}">
        <p14:creationId xmlns:p14="http://schemas.microsoft.com/office/powerpoint/2010/main" val="3377400241"/>
      </p:ext>
    </p:extLst>
  </p:cSld>
  <p:clrMapOvr>
    <a:masterClrMapping/>
  </p:clrMapOvr>
  <p:transition spd="slow">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5" name="Rectangle 5"/>
          <p:cNvSpPr>
            <a:spLocks noGrp="1" noChangeArrowheads="1"/>
          </p:cNvSpPr>
          <p:nvPr>
            <p:ph type="title" idx="4294967295"/>
          </p:nvPr>
        </p:nvSpPr>
        <p:spPr bwMode="auto">
          <a:xfrm>
            <a:off x="457200" y="228600"/>
            <a:ext cx="6563072" cy="5334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de-DE" sz="1800" dirty="0" smtClean="0"/>
              <a:t>Entwicklung </a:t>
            </a:r>
            <a:r>
              <a:rPr lang="de-DE" sz="1800" dirty="0" err="1" smtClean="0"/>
              <a:t>Intranetsysteme</a:t>
            </a:r>
            <a:r>
              <a:rPr lang="de-DE" sz="1800" dirty="0" smtClean="0"/>
              <a:t> </a:t>
            </a:r>
            <a:r>
              <a:rPr lang="de-DE" sz="1800" dirty="0" smtClean="0"/>
              <a:t/>
            </a:r>
            <a:br>
              <a:rPr lang="de-DE" sz="1800" dirty="0" smtClean="0"/>
            </a:br>
            <a:r>
              <a:rPr lang="de-DE" sz="1800" dirty="0" smtClean="0"/>
              <a:t>– </a:t>
            </a:r>
            <a:r>
              <a:rPr lang="de-DE" sz="1800" dirty="0" smtClean="0"/>
              <a:t>weniger Prozesse mehr </a:t>
            </a:r>
            <a:r>
              <a:rPr lang="de-DE" sz="1800" dirty="0" err="1" smtClean="0"/>
              <a:t>community</a:t>
            </a:r>
            <a:endParaRPr lang="de-DE" sz="1800" dirty="0"/>
          </a:p>
        </p:txBody>
      </p:sp>
      <p:sp>
        <p:nvSpPr>
          <p:cNvPr id="2" name="Rechteck 1"/>
          <p:cNvSpPr/>
          <p:nvPr/>
        </p:nvSpPr>
        <p:spPr bwMode="auto">
          <a:xfrm>
            <a:off x="-2916832" y="620688"/>
            <a:ext cx="914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400" b="0" i="0" u="none" strike="noStrike" cap="none" normalizeH="0" baseline="0" smtClean="0">
              <a:ln>
                <a:noFill/>
              </a:ln>
              <a:solidFill>
                <a:schemeClr val="accent2"/>
              </a:solidFill>
              <a:effectLst/>
              <a:latin typeface="Trebuchet MS" pitchFamily="34" charset="0"/>
            </a:endParaRPr>
          </a:p>
        </p:txBody>
      </p:sp>
      <p:sp>
        <p:nvSpPr>
          <p:cNvPr id="3" name="Textfeld 2"/>
          <p:cNvSpPr txBox="1"/>
          <p:nvPr/>
        </p:nvSpPr>
        <p:spPr>
          <a:xfrm>
            <a:off x="458019" y="2308791"/>
            <a:ext cx="1770036" cy="276999"/>
          </a:xfrm>
          <a:prstGeom prst="rect">
            <a:avLst/>
          </a:prstGeom>
          <a:noFill/>
        </p:spPr>
        <p:txBody>
          <a:bodyPr wrap="none" rtlCol="0">
            <a:spAutoFit/>
          </a:bodyPr>
          <a:lstStyle/>
          <a:p>
            <a:r>
              <a:rPr lang="de-DE" sz="1200" dirty="0" smtClean="0">
                <a:solidFill>
                  <a:schemeClr val="tx1"/>
                </a:solidFill>
                <a:latin typeface="Calibri" pitchFamily="34" charset="0"/>
                <a:cs typeface="Calibri" pitchFamily="34" charset="0"/>
              </a:rPr>
              <a:t>Dokumentenorientierung</a:t>
            </a:r>
            <a:endParaRPr lang="de-DE" sz="1200" dirty="0">
              <a:solidFill>
                <a:schemeClr val="tx1"/>
              </a:solidFill>
              <a:latin typeface="Calibri" pitchFamily="34" charset="0"/>
              <a:cs typeface="Calibri" pitchFamily="34" charset="0"/>
            </a:endParaRPr>
          </a:p>
        </p:txBody>
      </p:sp>
      <p:sp>
        <p:nvSpPr>
          <p:cNvPr id="4" name="Textfeld 3"/>
          <p:cNvSpPr txBox="1"/>
          <p:nvPr/>
        </p:nvSpPr>
        <p:spPr>
          <a:xfrm>
            <a:off x="461488" y="5371014"/>
            <a:ext cx="1683474" cy="276999"/>
          </a:xfrm>
          <a:prstGeom prst="rect">
            <a:avLst/>
          </a:prstGeom>
          <a:noFill/>
        </p:spPr>
        <p:txBody>
          <a:bodyPr wrap="none" rtlCol="0">
            <a:spAutoFit/>
          </a:bodyPr>
          <a:lstStyle/>
          <a:p>
            <a:r>
              <a:rPr lang="de-DE" sz="1200" dirty="0" err="1" smtClean="0">
                <a:solidFill>
                  <a:schemeClr val="tx1"/>
                </a:solidFill>
                <a:latin typeface="Calibri" pitchFamily="34" charset="0"/>
                <a:cs typeface="Calibri" pitchFamily="34" charset="0"/>
              </a:rPr>
              <a:t>Communityorientierung</a:t>
            </a:r>
            <a:endParaRPr lang="de-DE" sz="1200" dirty="0">
              <a:solidFill>
                <a:schemeClr val="tx1"/>
              </a:solidFill>
              <a:latin typeface="Calibri" pitchFamily="34" charset="0"/>
              <a:cs typeface="Calibri" pitchFamily="34" charset="0"/>
            </a:endParaRPr>
          </a:p>
        </p:txBody>
      </p:sp>
      <p:sp>
        <p:nvSpPr>
          <p:cNvPr id="5" name="Textfeld 4"/>
          <p:cNvSpPr txBox="1"/>
          <p:nvPr/>
        </p:nvSpPr>
        <p:spPr>
          <a:xfrm>
            <a:off x="461488" y="3902828"/>
            <a:ext cx="1425583" cy="276999"/>
          </a:xfrm>
          <a:prstGeom prst="rect">
            <a:avLst/>
          </a:prstGeom>
          <a:noFill/>
        </p:spPr>
        <p:txBody>
          <a:bodyPr wrap="none" rtlCol="0">
            <a:spAutoFit/>
          </a:bodyPr>
          <a:lstStyle/>
          <a:p>
            <a:r>
              <a:rPr lang="de-DE" sz="1200" dirty="0" smtClean="0">
                <a:solidFill>
                  <a:schemeClr val="tx1"/>
                </a:solidFill>
                <a:latin typeface="Calibri" pitchFamily="34" charset="0"/>
                <a:cs typeface="Calibri" pitchFamily="34" charset="0"/>
              </a:rPr>
              <a:t>Prozessorientierung</a:t>
            </a:r>
            <a:endParaRPr lang="de-DE" sz="1200" dirty="0">
              <a:solidFill>
                <a:schemeClr val="tx1"/>
              </a:solidFill>
              <a:latin typeface="Calibri" pitchFamily="34" charset="0"/>
              <a:cs typeface="Calibri" pitchFamily="34" charset="0"/>
            </a:endParaRPr>
          </a:p>
        </p:txBody>
      </p:sp>
      <p:sp>
        <p:nvSpPr>
          <p:cNvPr id="6" name="Textfeld 5"/>
          <p:cNvSpPr txBox="1"/>
          <p:nvPr/>
        </p:nvSpPr>
        <p:spPr>
          <a:xfrm>
            <a:off x="3178993" y="2621813"/>
            <a:ext cx="2136098" cy="646331"/>
          </a:xfrm>
          <a:prstGeom prst="rect">
            <a:avLst/>
          </a:prstGeom>
          <a:noFill/>
        </p:spPr>
        <p:txBody>
          <a:bodyPr wrap="none" rtlCol="0">
            <a:spAutoFit/>
          </a:bodyPr>
          <a:lstStyle/>
          <a:p>
            <a:r>
              <a:rPr lang="de-DE" sz="1200" dirty="0" smtClean="0">
                <a:solidFill>
                  <a:schemeClr val="tx1"/>
                </a:solidFill>
                <a:latin typeface="Calibri" pitchFamily="34" charset="0"/>
                <a:cs typeface="Calibri" pitchFamily="34" charset="0"/>
              </a:rPr>
              <a:t>CMS –</a:t>
            </a:r>
            <a:br>
              <a:rPr lang="de-DE" sz="1200" dirty="0" smtClean="0">
                <a:solidFill>
                  <a:schemeClr val="tx1"/>
                </a:solidFill>
                <a:latin typeface="Calibri" pitchFamily="34" charset="0"/>
                <a:cs typeface="Calibri" pitchFamily="34" charset="0"/>
              </a:rPr>
            </a:br>
            <a:r>
              <a:rPr lang="de-DE" sz="1200" dirty="0" smtClean="0">
                <a:solidFill>
                  <a:schemeClr val="tx1"/>
                </a:solidFill>
                <a:latin typeface="Calibri" pitchFamily="34" charset="0"/>
                <a:cs typeface="Calibri" pitchFamily="34" charset="0"/>
              </a:rPr>
              <a:t>Content-Management-Systeme</a:t>
            </a:r>
          </a:p>
          <a:p>
            <a:r>
              <a:rPr lang="de-DE" sz="1200" dirty="0" smtClean="0">
                <a:solidFill>
                  <a:schemeClr val="tx1"/>
                </a:solidFill>
                <a:latin typeface="Calibri" pitchFamily="34" charset="0"/>
                <a:cs typeface="Calibri" pitchFamily="34" charset="0"/>
              </a:rPr>
              <a:t>(typo3, </a:t>
            </a:r>
            <a:r>
              <a:rPr lang="de-DE" sz="1200" dirty="0" err="1" smtClean="0">
                <a:solidFill>
                  <a:schemeClr val="tx1"/>
                </a:solidFill>
                <a:latin typeface="Calibri" pitchFamily="34" charset="0"/>
                <a:cs typeface="Calibri" pitchFamily="34" charset="0"/>
              </a:rPr>
              <a:t>Drupal</a:t>
            </a:r>
            <a:r>
              <a:rPr lang="de-DE" sz="1200" dirty="0" smtClean="0">
                <a:solidFill>
                  <a:schemeClr val="tx1"/>
                </a:solidFill>
                <a:latin typeface="Calibri" pitchFamily="34" charset="0"/>
                <a:cs typeface="Calibri" pitchFamily="34" charset="0"/>
              </a:rPr>
              <a:t>)</a:t>
            </a:r>
            <a:endParaRPr lang="de-DE" sz="1200" dirty="0">
              <a:solidFill>
                <a:schemeClr val="tx1"/>
              </a:solidFill>
              <a:latin typeface="Calibri" pitchFamily="34" charset="0"/>
              <a:cs typeface="Calibri" pitchFamily="34" charset="0"/>
            </a:endParaRPr>
          </a:p>
        </p:txBody>
      </p:sp>
      <p:sp>
        <p:nvSpPr>
          <p:cNvPr id="7" name="Textfeld 6"/>
          <p:cNvSpPr txBox="1"/>
          <p:nvPr/>
        </p:nvSpPr>
        <p:spPr>
          <a:xfrm>
            <a:off x="3193281" y="1764546"/>
            <a:ext cx="2709973" cy="646331"/>
          </a:xfrm>
          <a:prstGeom prst="rect">
            <a:avLst/>
          </a:prstGeom>
          <a:noFill/>
        </p:spPr>
        <p:txBody>
          <a:bodyPr wrap="none" rtlCol="0">
            <a:spAutoFit/>
          </a:bodyPr>
          <a:lstStyle/>
          <a:p>
            <a:r>
              <a:rPr lang="de-DE" sz="1200" dirty="0" smtClean="0">
                <a:solidFill>
                  <a:schemeClr val="tx1"/>
                </a:solidFill>
                <a:latin typeface="Calibri" pitchFamily="34" charset="0"/>
                <a:cs typeface="Calibri" pitchFamily="34" charset="0"/>
              </a:rPr>
              <a:t>DMS – </a:t>
            </a:r>
            <a:br>
              <a:rPr lang="de-DE" sz="1200" dirty="0" smtClean="0">
                <a:solidFill>
                  <a:schemeClr val="tx1"/>
                </a:solidFill>
                <a:latin typeface="Calibri" pitchFamily="34" charset="0"/>
                <a:cs typeface="Calibri" pitchFamily="34" charset="0"/>
              </a:rPr>
            </a:br>
            <a:r>
              <a:rPr lang="de-DE" sz="1200" dirty="0" smtClean="0">
                <a:solidFill>
                  <a:schemeClr val="tx1"/>
                </a:solidFill>
                <a:latin typeface="Calibri" pitchFamily="34" charset="0"/>
                <a:cs typeface="Calibri" pitchFamily="34" charset="0"/>
              </a:rPr>
              <a:t>Dokumenten-Management-Systeme</a:t>
            </a:r>
          </a:p>
          <a:p>
            <a:r>
              <a:rPr lang="de-DE" sz="1200" dirty="0" smtClean="0">
                <a:solidFill>
                  <a:schemeClr val="tx1"/>
                </a:solidFill>
                <a:latin typeface="Calibri" pitchFamily="34" charset="0"/>
                <a:cs typeface="Calibri" pitchFamily="34" charset="0"/>
              </a:rPr>
              <a:t>(</a:t>
            </a:r>
            <a:r>
              <a:rPr lang="de-DE" sz="1200" dirty="0" err="1" smtClean="0">
                <a:solidFill>
                  <a:schemeClr val="tx1"/>
                </a:solidFill>
                <a:latin typeface="Calibri" pitchFamily="34" charset="0"/>
                <a:cs typeface="Calibri" pitchFamily="34" charset="0"/>
              </a:rPr>
              <a:t>DocuWare</a:t>
            </a:r>
            <a:r>
              <a:rPr lang="de-DE" sz="1200" dirty="0" smtClean="0">
                <a:solidFill>
                  <a:schemeClr val="tx1"/>
                </a:solidFill>
                <a:latin typeface="Calibri" pitchFamily="34" charset="0"/>
                <a:cs typeface="Calibri" pitchFamily="34" charset="0"/>
              </a:rPr>
              <a:t>, </a:t>
            </a:r>
            <a:r>
              <a:rPr lang="de-DE" sz="1200" dirty="0" err="1" smtClean="0">
                <a:solidFill>
                  <a:schemeClr val="tx1"/>
                </a:solidFill>
                <a:latin typeface="Calibri" pitchFamily="34" charset="0"/>
                <a:cs typeface="Calibri" pitchFamily="34" charset="0"/>
              </a:rPr>
              <a:t>sharepoint</a:t>
            </a:r>
            <a:r>
              <a:rPr lang="de-DE" sz="1200" dirty="0" smtClean="0">
                <a:solidFill>
                  <a:schemeClr val="tx1"/>
                </a:solidFill>
                <a:latin typeface="Calibri" pitchFamily="34" charset="0"/>
                <a:cs typeface="Calibri" pitchFamily="34" charset="0"/>
              </a:rPr>
              <a:t>, e-</a:t>
            </a:r>
            <a:r>
              <a:rPr lang="de-DE" sz="1200" dirty="0" err="1" smtClean="0">
                <a:solidFill>
                  <a:schemeClr val="tx1"/>
                </a:solidFill>
                <a:latin typeface="Calibri" pitchFamily="34" charset="0"/>
                <a:cs typeface="Calibri" pitchFamily="34" charset="0"/>
              </a:rPr>
              <a:t>governement</a:t>
            </a:r>
            <a:r>
              <a:rPr lang="de-DE" sz="1200" dirty="0" smtClean="0">
                <a:solidFill>
                  <a:schemeClr val="tx1"/>
                </a:solidFill>
                <a:latin typeface="Calibri" pitchFamily="34" charset="0"/>
                <a:cs typeface="Calibri" pitchFamily="34" charset="0"/>
              </a:rPr>
              <a:t>)</a:t>
            </a:r>
            <a:endParaRPr lang="de-DE" sz="1200" dirty="0">
              <a:solidFill>
                <a:schemeClr val="tx1"/>
              </a:solidFill>
              <a:latin typeface="Calibri" pitchFamily="34" charset="0"/>
              <a:cs typeface="Calibri" pitchFamily="34" charset="0"/>
            </a:endParaRPr>
          </a:p>
        </p:txBody>
      </p:sp>
      <p:sp>
        <p:nvSpPr>
          <p:cNvPr id="8" name="Textfeld 7"/>
          <p:cNvSpPr txBox="1"/>
          <p:nvPr/>
        </p:nvSpPr>
        <p:spPr>
          <a:xfrm>
            <a:off x="3178993" y="3768244"/>
            <a:ext cx="1361976" cy="461665"/>
          </a:xfrm>
          <a:prstGeom prst="rect">
            <a:avLst/>
          </a:prstGeom>
          <a:noFill/>
        </p:spPr>
        <p:txBody>
          <a:bodyPr wrap="none" rtlCol="0">
            <a:spAutoFit/>
          </a:bodyPr>
          <a:lstStyle/>
          <a:p>
            <a:r>
              <a:rPr lang="de-DE" sz="1200" dirty="0" smtClean="0">
                <a:solidFill>
                  <a:schemeClr val="tx1"/>
                </a:solidFill>
                <a:latin typeface="Calibri" pitchFamily="34" charset="0"/>
                <a:cs typeface="Calibri" pitchFamily="34" charset="0"/>
              </a:rPr>
              <a:t>Workflow-Systeme</a:t>
            </a:r>
          </a:p>
          <a:p>
            <a:r>
              <a:rPr lang="de-DE" sz="1200" dirty="0" smtClean="0">
                <a:solidFill>
                  <a:schemeClr val="tx1"/>
                </a:solidFill>
                <a:latin typeface="Calibri" pitchFamily="34" charset="0"/>
                <a:cs typeface="Calibri" pitchFamily="34" charset="0"/>
              </a:rPr>
              <a:t>(BPM-Lösungen)</a:t>
            </a:r>
            <a:endParaRPr lang="de-DE" sz="1200" dirty="0">
              <a:solidFill>
                <a:schemeClr val="tx1"/>
              </a:solidFill>
              <a:latin typeface="Calibri" pitchFamily="34" charset="0"/>
              <a:cs typeface="Calibri" pitchFamily="34" charset="0"/>
            </a:endParaRPr>
          </a:p>
        </p:txBody>
      </p:sp>
      <p:sp>
        <p:nvSpPr>
          <p:cNvPr id="9" name="Textfeld 8"/>
          <p:cNvSpPr txBox="1"/>
          <p:nvPr/>
        </p:nvSpPr>
        <p:spPr>
          <a:xfrm>
            <a:off x="3178993" y="5251817"/>
            <a:ext cx="1142685" cy="461665"/>
          </a:xfrm>
          <a:prstGeom prst="rect">
            <a:avLst/>
          </a:prstGeom>
          <a:noFill/>
        </p:spPr>
        <p:txBody>
          <a:bodyPr wrap="none" rtlCol="0">
            <a:spAutoFit/>
          </a:bodyPr>
          <a:lstStyle/>
          <a:p>
            <a:r>
              <a:rPr lang="de-DE" sz="1200" dirty="0" err="1" smtClean="0">
                <a:solidFill>
                  <a:schemeClr val="tx1"/>
                </a:solidFill>
                <a:latin typeface="Calibri" pitchFamily="34" charset="0"/>
                <a:cs typeface="Calibri" pitchFamily="34" charset="0"/>
              </a:rPr>
              <a:t>Social</a:t>
            </a:r>
            <a:r>
              <a:rPr lang="de-DE" sz="1200" dirty="0" smtClean="0">
                <a:solidFill>
                  <a:schemeClr val="tx1"/>
                </a:solidFill>
                <a:latin typeface="Calibri" pitchFamily="34" charset="0"/>
                <a:cs typeface="Calibri" pitchFamily="34" charset="0"/>
              </a:rPr>
              <a:t> Intranets</a:t>
            </a:r>
          </a:p>
          <a:p>
            <a:r>
              <a:rPr lang="de-DE" sz="1200" dirty="0" smtClean="0">
                <a:solidFill>
                  <a:schemeClr val="tx1"/>
                </a:solidFill>
                <a:latin typeface="Calibri" pitchFamily="34" charset="0"/>
                <a:cs typeface="Calibri" pitchFamily="34" charset="0"/>
              </a:rPr>
              <a:t>(Just, Jive)</a:t>
            </a:r>
            <a:endParaRPr lang="de-DE" sz="1200" dirty="0">
              <a:solidFill>
                <a:schemeClr val="tx1"/>
              </a:solidFill>
              <a:latin typeface="Calibri" pitchFamily="34" charset="0"/>
              <a:cs typeface="Calibri" pitchFamily="34" charset="0"/>
            </a:endParaRPr>
          </a:p>
        </p:txBody>
      </p:sp>
      <p:sp>
        <p:nvSpPr>
          <p:cNvPr id="12" name="Textfeld 11"/>
          <p:cNvSpPr txBox="1"/>
          <p:nvPr/>
        </p:nvSpPr>
        <p:spPr>
          <a:xfrm>
            <a:off x="6572668" y="2087712"/>
            <a:ext cx="1623906" cy="646331"/>
          </a:xfrm>
          <a:prstGeom prst="rect">
            <a:avLst/>
          </a:prstGeom>
          <a:noFill/>
        </p:spPr>
        <p:txBody>
          <a:bodyPr wrap="none" rtlCol="0">
            <a:spAutoFit/>
          </a:bodyPr>
          <a:lstStyle/>
          <a:p>
            <a:r>
              <a:rPr lang="de-DE" sz="1200" dirty="0" smtClean="0">
                <a:solidFill>
                  <a:schemeClr val="tx1"/>
                </a:solidFill>
                <a:latin typeface="Calibri" pitchFamily="34" charset="0"/>
                <a:cs typeface="Calibri" pitchFamily="34" charset="0"/>
              </a:rPr>
              <a:t>Zentrale Festlegungen</a:t>
            </a:r>
          </a:p>
          <a:p>
            <a:r>
              <a:rPr lang="de-DE" sz="1200" dirty="0" smtClean="0">
                <a:solidFill>
                  <a:schemeClr val="tx1"/>
                </a:solidFill>
                <a:latin typeface="Calibri" pitchFamily="34" charset="0"/>
                <a:cs typeface="Calibri" pitchFamily="34" charset="0"/>
              </a:rPr>
              <a:t>von Nutzerprofilen, </a:t>
            </a:r>
          </a:p>
          <a:p>
            <a:r>
              <a:rPr lang="de-DE" sz="1200" dirty="0" smtClean="0">
                <a:solidFill>
                  <a:schemeClr val="tx1"/>
                </a:solidFill>
                <a:latin typeface="Calibri" pitchFamily="34" charset="0"/>
                <a:cs typeface="Calibri" pitchFamily="34" charset="0"/>
              </a:rPr>
              <a:t>Zugriffsberechtigungen</a:t>
            </a:r>
            <a:endParaRPr lang="de-DE" sz="1200" dirty="0">
              <a:solidFill>
                <a:schemeClr val="tx1"/>
              </a:solidFill>
              <a:latin typeface="Calibri" pitchFamily="34" charset="0"/>
              <a:cs typeface="Calibri" pitchFamily="34" charset="0"/>
            </a:endParaRPr>
          </a:p>
        </p:txBody>
      </p:sp>
      <p:sp>
        <p:nvSpPr>
          <p:cNvPr id="13" name="Textfeld 12"/>
          <p:cNvSpPr txBox="1"/>
          <p:nvPr/>
        </p:nvSpPr>
        <p:spPr>
          <a:xfrm>
            <a:off x="6577930" y="3718163"/>
            <a:ext cx="1646797" cy="646331"/>
          </a:xfrm>
          <a:prstGeom prst="rect">
            <a:avLst/>
          </a:prstGeom>
          <a:noFill/>
        </p:spPr>
        <p:txBody>
          <a:bodyPr wrap="none" rtlCol="0">
            <a:spAutoFit/>
          </a:bodyPr>
          <a:lstStyle/>
          <a:p>
            <a:r>
              <a:rPr lang="de-DE" sz="1200" dirty="0" smtClean="0">
                <a:solidFill>
                  <a:schemeClr val="tx1"/>
                </a:solidFill>
                <a:latin typeface="Calibri" pitchFamily="34" charset="0"/>
                <a:cs typeface="Calibri" pitchFamily="34" charset="0"/>
              </a:rPr>
              <a:t>Dezentrale Erfassung</a:t>
            </a:r>
          </a:p>
          <a:p>
            <a:r>
              <a:rPr lang="de-DE" sz="1200" dirty="0">
                <a:solidFill>
                  <a:schemeClr val="tx1"/>
                </a:solidFill>
                <a:latin typeface="Calibri" pitchFamily="34" charset="0"/>
                <a:cs typeface="Calibri" pitchFamily="34" charset="0"/>
              </a:rPr>
              <a:t>v</a:t>
            </a:r>
            <a:r>
              <a:rPr lang="de-DE" sz="1200" dirty="0" smtClean="0">
                <a:solidFill>
                  <a:schemeClr val="tx1"/>
                </a:solidFill>
                <a:latin typeface="Calibri" pitchFamily="34" charset="0"/>
                <a:cs typeface="Calibri" pitchFamily="34" charset="0"/>
              </a:rPr>
              <a:t>on Prozessen, zentrale</a:t>
            </a:r>
          </a:p>
          <a:p>
            <a:r>
              <a:rPr lang="de-DE" sz="1200" dirty="0" smtClean="0">
                <a:solidFill>
                  <a:schemeClr val="tx1"/>
                </a:solidFill>
                <a:latin typeface="Calibri" pitchFamily="34" charset="0"/>
                <a:cs typeface="Calibri" pitchFamily="34" charset="0"/>
              </a:rPr>
              <a:t>Verwaltung</a:t>
            </a:r>
            <a:endParaRPr lang="de-DE" sz="1200" dirty="0">
              <a:solidFill>
                <a:schemeClr val="tx1"/>
              </a:solidFill>
              <a:latin typeface="Calibri" pitchFamily="34" charset="0"/>
              <a:cs typeface="Calibri" pitchFamily="34" charset="0"/>
            </a:endParaRPr>
          </a:p>
        </p:txBody>
      </p:sp>
      <p:sp>
        <p:nvSpPr>
          <p:cNvPr id="14" name="Textfeld 13"/>
          <p:cNvSpPr txBox="1"/>
          <p:nvPr/>
        </p:nvSpPr>
        <p:spPr>
          <a:xfrm>
            <a:off x="6572668" y="5351096"/>
            <a:ext cx="1654748" cy="461665"/>
          </a:xfrm>
          <a:prstGeom prst="rect">
            <a:avLst/>
          </a:prstGeom>
          <a:noFill/>
        </p:spPr>
        <p:txBody>
          <a:bodyPr wrap="none" rtlCol="0">
            <a:spAutoFit/>
          </a:bodyPr>
          <a:lstStyle/>
          <a:p>
            <a:r>
              <a:rPr lang="de-DE" sz="1200" dirty="0" err="1" smtClean="0">
                <a:solidFill>
                  <a:schemeClr val="tx1"/>
                </a:solidFill>
                <a:latin typeface="Calibri" pitchFamily="34" charset="0"/>
                <a:cs typeface="Calibri" pitchFamily="34" charset="0"/>
              </a:rPr>
              <a:t>Emergente</a:t>
            </a:r>
            <a:r>
              <a:rPr lang="de-DE" sz="1200" dirty="0" smtClean="0">
                <a:solidFill>
                  <a:schemeClr val="tx1"/>
                </a:solidFill>
                <a:latin typeface="Calibri" pitchFamily="34" charset="0"/>
                <a:cs typeface="Calibri" pitchFamily="34" charset="0"/>
              </a:rPr>
              <a:t> Entwicklung</a:t>
            </a:r>
          </a:p>
          <a:p>
            <a:r>
              <a:rPr lang="de-DE" sz="1200" dirty="0">
                <a:solidFill>
                  <a:schemeClr val="tx1"/>
                </a:solidFill>
                <a:latin typeface="Calibri" pitchFamily="34" charset="0"/>
                <a:cs typeface="Calibri" pitchFamily="34" charset="0"/>
              </a:rPr>
              <a:t>v</a:t>
            </a:r>
            <a:r>
              <a:rPr lang="de-DE" sz="1200" dirty="0" smtClean="0">
                <a:solidFill>
                  <a:schemeClr val="tx1"/>
                </a:solidFill>
                <a:latin typeface="Calibri" pitchFamily="34" charset="0"/>
                <a:cs typeface="Calibri" pitchFamily="34" charset="0"/>
              </a:rPr>
              <a:t>on Strukturen</a:t>
            </a:r>
            <a:endParaRPr lang="de-DE" sz="1200" dirty="0">
              <a:solidFill>
                <a:schemeClr val="tx1"/>
              </a:solidFill>
              <a:latin typeface="Calibri" pitchFamily="34" charset="0"/>
              <a:cs typeface="Calibri" pitchFamily="34" charset="0"/>
            </a:endParaRPr>
          </a:p>
        </p:txBody>
      </p:sp>
      <p:sp>
        <p:nvSpPr>
          <p:cNvPr id="15" name="Textfeld 14"/>
          <p:cNvSpPr txBox="1"/>
          <p:nvPr/>
        </p:nvSpPr>
        <p:spPr>
          <a:xfrm>
            <a:off x="532501" y="1176536"/>
            <a:ext cx="1765291" cy="338554"/>
          </a:xfrm>
          <a:prstGeom prst="rect">
            <a:avLst/>
          </a:prstGeom>
          <a:noFill/>
        </p:spPr>
        <p:txBody>
          <a:bodyPr wrap="none" rtlCol="0">
            <a:spAutoFit/>
          </a:bodyPr>
          <a:lstStyle/>
          <a:p>
            <a:r>
              <a:rPr lang="de-DE" sz="1600" b="1" dirty="0" smtClean="0">
                <a:solidFill>
                  <a:schemeClr val="tx1"/>
                </a:solidFill>
                <a:latin typeface="Calibri" pitchFamily="34" charset="0"/>
                <a:cs typeface="Calibri" pitchFamily="34" charset="0"/>
              </a:rPr>
              <a:t>Hauptorientierung</a:t>
            </a:r>
            <a:endParaRPr lang="de-DE" sz="1600" b="1" dirty="0">
              <a:solidFill>
                <a:schemeClr val="tx1"/>
              </a:solidFill>
              <a:latin typeface="Calibri" pitchFamily="34" charset="0"/>
              <a:cs typeface="Calibri" pitchFamily="34" charset="0"/>
            </a:endParaRPr>
          </a:p>
        </p:txBody>
      </p:sp>
      <p:sp>
        <p:nvSpPr>
          <p:cNvPr id="16" name="Textfeld 15"/>
          <p:cNvSpPr txBox="1"/>
          <p:nvPr/>
        </p:nvSpPr>
        <p:spPr>
          <a:xfrm>
            <a:off x="3178993" y="1176535"/>
            <a:ext cx="993605" cy="338554"/>
          </a:xfrm>
          <a:prstGeom prst="rect">
            <a:avLst/>
          </a:prstGeom>
          <a:noFill/>
        </p:spPr>
        <p:txBody>
          <a:bodyPr wrap="none" rtlCol="0">
            <a:spAutoFit/>
          </a:bodyPr>
          <a:lstStyle/>
          <a:p>
            <a:r>
              <a:rPr lang="de-DE" sz="1600" b="1" dirty="0" smtClean="0">
                <a:solidFill>
                  <a:schemeClr val="tx1"/>
                </a:solidFill>
                <a:latin typeface="Calibri" pitchFamily="34" charset="0"/>
                <a:cs typeface="Calibri" pitchFamily="34" charset="0"/>
              </a:rPr>
              <a:t>Lösungen</a:t>
            </a:r>
            <a:endParaRPr lang="de-DE" sz="1600" b="1" dirty="0">
              <a:solidFill>
                <a:schemeClr val="tx1"/>
              </a:solidFill>
              <a:latin typeface="Calibri" pitchFamily="34" charset="0"/>
              <a:cs typeface="Calibri" pitchFamily="34" charset="0"/>
            </a:endParaRPr>
          </a:p>
        </p:txBody>
      </p:sp>
      <p:sp>
        <p:nvSpPr>
          <p:cNvPr id="17" name="Textfeld 16"/>
          <p:cNvSpPr txBox="1"/>
          <p:nvPr/>
        </p:nvSpPr>
        <p:spPr>
          <a:xfrm>
            <a:off x="6660232" y="1228031"/>
            <a:ext cx="1059008" cy="338554"/>
          </a:xfrm>
          <a:prstGeom prst="rect">
            <a:avLst/>
          </a:prstGeom>
          <a:noFill/>
        </p:spPr>
        <p:txBody>
          <a:bodyPr wrap="none" rtlCol="0">
            <a:spAutoFit/>
          </a:bodyPr>
          <a:lstStyle/>
          <a:p>
            <a:r>
              <a:rPr lang="de-DE" sz="1600" b="1" dirty="0" smtClean="0">
                <a:solidFill>
                  <a:schemeClr val="tx1"/>
                </a:solidFill>
                <a:latin typeface="Calibri" pitchFamily="34" charset="0"/>
                <a:cs typeface="Calibri" pitchFamily="34" charset="0"/>
              </a:rPr>
              <a:t>Steuerung</a:t>
            </a:r>
            <a:endParaRPr lang="de-DE" sz="1600" b="1" dirty="0">
              <a:solidFill>
                <a:schemeClr val="tx1"/>
              </a:solidFill>
              <a:latin typeface="Calibri" pitchFamily="34" charset="0"/>
              <a:cs typeface="Calibri" pitchFamily="34" charset="0"/>
            </a:endParaRPr>
          </a:p>
        </p:txBody>
      </p:sp>
      <p:cxnSp>
        <p:nvCxnSpPr>
          <p:cNvPr id="21" name="Gerade Verbindung mit Pfeil 20"/>
          <p:cNvCxnSpPr/>
          <p:nvPr/>
        </p:nvCxnSpPr>
        <p:spPr bwMode="auto">
          <a:xfrm>
            <a:off x="1174279" y="1896552"/>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a:endCxn id="5" idx="0"/>
          </p:cNvCxnSpPr>
          <p:nvPr/>
        </p:nvCxnSpPr>
        <p:spPr bwMode="auto">
          <a:xfrm flipH="1">
            <a:off x="1174280" y="2637200"/>
            <a:ext cx="13170" cy="1265628"/>
          </a:xfrm>
          <a:prstGeom prst="straightConnector1">
            <a:avLst/>
          </a:prstGeom>
          <a:noFill/>
          <a:ln w="1905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1174279" y="4229909"/>
            <a:ext cx="13171" cy="1121187"/>
          </a:xfrm>
          <a:prstGeom prst="straightConnector1">
            <a:avLst/>
          </a:prstGeom>
          <a:noFill/>
          <a:ln w="1905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Gerade Verbindung mit Pfeil 29"/>
          <p:cNvCxnSpPr/>
          <p:nvPr/>
        </p:nvCxnSpPr>
        <p:spPr bwMode="auto">
          <a:xfrm>
            <a:off x="3779838" y="3356992"/>
            <a:ext cx="0" cy="361171"/>
          </a:xfrm>
          <a:prstGeom prst="straightConnector1">
            <a:avLst/>
          </a:prstGeom>
          <a:noFill/>
          <a:ln w="1905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mit Pfeil 33"/>
          <p:cNvCxnSpPr/>
          <p:nvPr/>
        </p:nvCxnSpPr>
        <p:spPr bwMode="auto">
          <a:xfrm>
            <a:off x="3779838" y="4364494"/>
            <a:ext cx="1" cy="887323"/>
          </a:xfrm>
          <a:prstGeom prst="straightConnector1">
            <a:avLst/>
          </a:prstGeom>
          <a:noFill/>
          <a:ln w="1905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924" name="Gerade Verbindung mit Pfeil 209923"/>
          <p:cNvCxnSpPr/>
          <p:nvPr/>
        </p:nvCxnSpPr>
        <p:spPr bwMode="auto">
          <a:xfrm>
            <a:off x="7235825" y="2810952"/>
            <a:ext cx="0" cy="834072"/>
          </a:xfrm>
          <a:prstGeom prst="straightConnector1">
            <a:avLst/>
          </a:prstGeom>
          <a:noFill/>
          <a:ln w="1905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7232650" y="4505829"/>
            <a:ext cx="0" cy="834072"/>
          </a:xfrm>
          <a:prstGeom prst="straightConnector1">
            <a:avLst/>
          </a:prstGeom>
          <a:noFill/>
          <a:ln w="1905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2772" y="1579385"/>
            <a:ext cx="683518" cy="683518"/>
          </a:xfrm>
          <a:prstGeom prst="rect">
            <a:avLst/>
          </a:prstGeom>
        </p:spPr>
      </p:pic>
      <p:pic>
        <p:nvPicPr>
          <p:cNvPr id="11" name="Grafik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4484" y="3089503"/>
            <a:ext cx="1059590" cy="678741"/>
          </a:xfrm>
          <a:prstGeom prst="rect">
            <a:avLst/>
          </a:prstGeom>
        </p:spPr>
      </p:pic>
      <p:pic>
        <p:nvPicPr>
          <p:cNvPr id="19" name="Grafik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0662" y="4429045"/>
            <a:ext cx="965126" cy="722913"/>
          </a:xfrm>
          <a:prstGeom prst="rect">
            <a:avLst/>
          </a:prstGeom>
        </p:spPr>
      </p:pic>
    </p:spTree>
    <p:extLst>
      <p:ext uri="{BB962C8B-B14F-4D97-AF65-F5344CB8AC3E}">
        <p14:creationId xmlns:p14="http://schemas.microsoft.com/office/powerpoint/2010/main" val="3589109304"/>
      </p:ext>
    </p:extLst>
  </p:cSld>
  <p:clrMapOvr>
    <a:masterClrMapping/>
  </p:clrMapOvr>
  <p:transition spd="slow">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3" name="Rectangle 3"/>
          <p:cNvSpPr>
            <a:spLocks noGrp="1" noChangeArrowheads="1"/>
          </p:cNvSpPr>
          <p:nvPr>
            <p:ph type="body" sz="half" idx="1"/>
          </p:nvPr>
        </p:nvSpPr>
        <p:spPr>
          <a:xfrm>
            <a:off x="468313" y="1125538"/>
            <a:ext cx="6911999" cy="4724400"/>
          </a:xfrm>
          <a:noFill/>
          <a:ln/>
          <a:extLst>
            <a:ext uri="{909E8E84-426E-40DD-AFC4-6F175D3DCCD1}">
              <a14:hiddenFill xmlns:a14="http://schemas.microsoft.com/office/drawing/2010/main">
                <a:solidFill>
                  <a:schemeClr val="accent1"/>
                </a:solidFill>
              </a14:hiddenFill>
            </a:ext>
          </a:extLst>
        </p:spPr>
        <p:txBody>
          <a:bodyPr/>
          <a:lstStyle/>
          <a:p>
            <a:pPr marL="0" indent="0" defTabSz="914400">
              <a:buNone/>
            </a:pPr>
            <a:endParaRPr lang="de-DE" sz="1400" dirty="0" smtClean="0"/>
          </a:p>
          <a:p>
            <a:pPr marL="0" indent="0" defTabSz="914400">
              <a:buNone/>
            </a:pPr>
            <a:r>
              <a:rPr lang="de-DE" sz="1400" dirty="0" smtClean="0"/>
              <a:t>Strategie und Change Management</a:t>
            </a:r>
          </a:p>
          <a:p>
            <a:pPr lvl="1" defTabSz="914400"/>
            <a:r>
              <a:rPr lang="de-DE" sz="1400" dirty="0" smtClean="0"/>
              <a:t>Bestehende Informationssystem berücksichtigen</a:t>
            </a:r>
          </a:p>
          <a:p>
            <a:pPr lvl="1" defTabSz="914400"/>
            <a:r>
              <a:rPr lang="de-DE" sz="1400" dirty="0" smtClean="0"/>
              <a:t>Keine Innovationsinseln schaffen</a:t>
            </a:r>
          </a:p>
          <a:p>
            <a:pPr lvl="1" defTabSz="914400"/>
            <a:r>
              <a:rPr lang="de-DE" sz="1400" dirty="0" smtClean="0"/>
              <a:t>Raum für Kulturveränderungen durch Vorbildfunktion des Managements schaffen</a:t>
            </a:r>
            <a:br>
              <a:rPr lang="de-DE" sz="1400" dirty="0" smtClean="0"/>
            </a:br>
            <a:r>
              <a:rPr lang="de-DE" sz="1400" dirty="0" smtClean="0"/>
              <a:t/>
            </a:r>
            <a:br>
              <a:rPr lang="de-DE" sz="1400" dirty="0" smtClean="0"/>
            </a:br>
            <a:endParaRPr lang="de-DE" sz="1400" dirty="0" smtClean="0"/>
          </a:p>
          <a:p>
            <a:pPr marL="0" indent="0" defTabSz="914400">
              <a:buNone/>
            </a:pPr>
            <a:r>
              <a:rPr lang="de-DE" sz="1400" dirty="0" smtClean="0"/>
              <a:t>Inhalt und </a:t>
            </a:r>
            <a:r>
              <a:rPr lang="de-DE" sz="1400" dirty="0" err="1" smtClean="0"/>
              <a:t>governance</a:t>
            </a:r>
            <a:endParaRPr lang="de-DE" sz="1400" dirty="0" smtClean="0"/>
          </a:p>
          <a:p>
            <a:pPr lvl="1" defTabSz="914400"/>
            <a:r>
              <a:rPr lang="de-DE" sz="1400" dirty="0" err="1" smtClean="0"/>
              <a:t>Social</a:t>
            </a:r>
            <a:r>
              <a:rPr lang="de-DE" sz="1400" dirty="0" smtClean="0"/>
              <a:t> web Technologien geben wenig Strukturen vor</a:t>
            </a:r>
          </a:p>
          <a:p>
            <a:pPr marL="914400" lvl="2" indent="0" defTabSz="914400">
              <a:buNone/>
            </a:pPr>
            <a:r>
              <a:rPr lang="de-DE" sz="1400" dirty="0" smtClean="0"/>
              <a:t/>
            </a:r>
            <a:br>
              <a:rPr lang="de-DE" sz="1400" dirty="0" smtClean="0"/>
            </a:br>
            <a:endParaRPr lang="de-DE" sz="1400" dirty="0" smtClean="0"/>
          </a:p>
          <a:p>
            <a:pPr marL="57150" indent="0" defTabSz="914400">
              <a:buNone/>
            </a:pPr>
            <a:r>
              <a:rPr lang="de-DE" sz="1400" dirty="0" smtClean="0"/>
              <a:t>Entscheidung für eine technische Plattform </a:t>
            </a:r>
          </a:p>
          <a:p>
            <a:pPr lvl="1" defTabSz="914400"/>
            <a:r>
              <a:rPr lang="de-DE" sz="1400" dirty="0" smtClean="0"/>
              <a:t>Content-Management-Systeme (etwa: typo3, </a:t>
            </a:r>
            <a:r>
              <a:rPr lang="de-DE" sz="1400" dirty="0" err="1" smtClean="0"/>
              <a:t>Drupal</a:t>
            </a:r>
            <a:r>
              <a:rPr lang="de-DE" sz="1400" dirty="0" smtClean="0"/>
              <a:t>)</a:t>
            </a:r>
          </a:p>
          <a:p>
            <a:pPr lvl="1" defTabSz="914400"/>
            <a:r>
              <a:rPr lang="de-DE" sz="1400" dirty="0" err="1" smtClean="0"/>
              <a:t>Collaboration</a:t>
            </a:r>
            <a:r>
              <a:rPr lang="de-DE" sz="1400" dirty="0" smtClean="0"/>
              <a:t>-Tools (etwa: </a:t>
            </a:r>
            <a:r>
              <a:rPr lang="de-DE" sz="1400" dirty="0" err="1" smtClean="0"/>
              <a:t>sharepoint</a:t>
            </a:r>
            <a:r>
              <a:rPr lang="de-DE" sz="1400" dirty="0" smtClean="0"/>
              <a:t>)</a:t>
            </a:r>
          </a:p>
          <a:p>
            <a:pPr lvl="1" defTabSz="914400"/>
            <a:r>
              <a:rPr lang="de-DE" sz="1400" dirty="0" err="1" smtClean="0"/>
              <a:t>Social</a:t>
            </a:r>
            <a:r>
              <a:rPr lang="de-DE" sz="1400" dirty="0" smtClean="0"/>
              <a:t> Business </a:t>
            </a:r>
            <a:r>
              <a:rPr lang="de-DE" sz="1400" dirty="0" err="1" smtClean="0"/>
              <a:t>Suites</a:t>
            </a:r>
            <a:r>
              <a:rPr lang="de-DE" sz="1400" dirty="0" smtClean="0"/>
              <a:t> (etwa: JUST, Jive) </a:t>
            </a:r>
            <a:br>
              <a:rPr lang="de-DE" sz="1400" dirty="0" smtClean="0"/>
            </a:br>
            <a:endParaRPr lang="de-DE" sz="1400" dirty="0" smtClean="0"/>
          </a:p>
          <a:p>
            <a:pPr marL="457200" lvl="1" indent="0" defTabSz="914400">
              <a:buNone/>
            </a:pPr>
            <a:endParaRPr lang="de-DE" sz="1400" dirty="0" smtClean="0"/>
          </a:p>
        </p:txBody>
      </p:sp>
      <p:sp>
        <p:nvSpPr>
          <p:cNvPr id="209925" name="Rectangle 5"/>
          <p:cNvSpPr>
            <a:spLocks noGrp="1" noChangeArrowheads="1"/>
          </p:cNvSpPr>
          <p:nvPr>
            <p:ph type="title" idx="4294967295"/>
          </p:nvPr>
        </p:nvSpPr>
        <p:spPr bwMode="auto">
          <a:xfrm>
            <a:off x="457200" y="228600"/>
            <a:ext cx="5867400" cy="5334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de-DE" sz="1800" dirty="0" err="1" smtClean="0"/>
              <a:t>Social</a:t>
            </a:r>
            <a:r>
              <a:rPr lang="de-DE" sz="1800" dirty="0" smtClean="0"/>
              <a:t> </a:t>
            </a:r>
            <a:r>
              <a:rPr lang="de-DE" sz="1800" dirty="0" err="1" smtClean="0"/>
              <a:t>media</a:t>
            </a:r>
            <a:r>
              <a:rPr lang="de-DE" sz="1800" dirty="0" smtClean="0"/>
              <a:t> im Unternehmen – Gestaltungsfelder</a:t>
            </a:r>
            <a:endParaRPr lang="de-DE" sz="1800" dirty="0"/>
          </a:p>
        </p:txBody>
      </p:sp>
    </p:spTree>
    <p:extLst>
      <p:ext uri="{BB962C8B-B14F-4D97-AF65-F5344CB8AC3E}">
        <p14:creationId xmlns:p14="http://schemas.microsoft.com/office/powerpoint/2010/main" val="3565874978"/>
      </p:ext>
    </p:extLst>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3" name="Rectangle 3"/>
          <p:cNvSpPr>
            <a:spLocks noGrp="1" noChangeArrowheads="1"/>
          </p:cNvSpPr>
          <p:nvPr>
            <p:ph type="body" sz="half" idx="1"/>
          </p:nvPr>
        </p:nvSpPr>
        <p:spPr>
          <a:xfrm>
            <a:off x="468313" y="1125538"/>
            <a:ext cx="6767512" cy="4823742"/>
          </a:xfrm>
          <a:noFill/>
          <a:ln/>
          <a:extLst>
            <a:ext uri="{909E8E84-426E-40DD-AFC4-6F175D3DCCD1}">
              <a14:hiddenFill xmlns:a14="http://schemas.microsoft.com/office/drawing/2010/main">
                <a:solidFill>
                  <a:schemeClr val="accent1"/>
                </a:solidFill>
              </a14:hiddenFill>
            </a:ext>
          </a:extLst>
        </p:spPr>
        <p:txBody>
          <a:bodyPr/>
          <a:lstStyle/>
          <a:p>
            <a:pPr marL="0" indent="0" defTabSz="914400">
              <a:buNone/>
            </a:pPr>
            <a:r>
              <a:rPr lang="de-DE" sz="1400" dirty="0" smtClean="0"/>
              <a:t>Projektmanagement</a:t>
            </a:r>
            <a:endParaRPr lang="de-DE" sz="1400" dirty="0"/>
          </a:p>
          <a:p>
            <a:pPr lvl="1" defTabSz="914400"/>
            <a:r>
              <a:rPr lang="de-DE" sz="1400" dirty="0"/>
              <a:t>weniger Bedeutung für umfangreiche Konzepte (Pflichtenhefte) vor der Einführung</a:t>
            </a:r>
            <a:br>
              <a:rPr lang="de-DE" sz="1400" dirty="0"/>
            </a:br>
            <a:r>
              <a:rPr lang="de-DE" sz="1400" dirty="0"/>
              <a:t>stattdessen: mehr Raum für Ausprobieren, Testen und Lernen</a:t>
            </a:r>
          </a:p>
          <a:p>
            <a:pPr lvl="1" defTabSz="914400"/>
            <a:r>
              <a:rPr lang="de-DE" sz="1400" dirty="0" err="1"/>
              <a:t>Bewußte</a:t>
            </a:r>
            <a:r>
              <a:rPr lang="de-DE" sz="1400" dirty="0"/>
              <a:t> Entscheidung für mehr Improvisation und weniger Planung</a:t>
            </a:r>
          </a:p>
          <a:p>
            <a:pPr lvl="1" defTabSz="914400"/>
            <a:r>
              <a:rPr lang="de-DE" sz="1400" dirty="0"/>
              <a:t>Weniger klassisches Projektmanagement, mehr agile Projekttechniken</a:t>
            </a:r>
          </a:p>
          <a:p>
            <a:pPr marL="0" indent="0" defTabSz="914400">
              <a:buNone/>
            </a:pPr>
            <a:endParaRPr lang="de-DE" sz="1400" dirty="0" smtClean="0"/>
          </a:p>
          <a:p>
            <a:pPr marL="0" indent="0" defTabSz="914400">
              <a:buNone/>
            </a:pPr>
            <a:r>
              <a:rPr lang="de-DE" sz="1400" dirty="0" smtClean="0"/>
              <a:t>Agile </a:t>
            </a:r>
            <a:r>
              <a:rPr lang="de-DE" sz="1400" dirty="0"/>
              <a:t>Projekttechniken (etwa: </a:t>
            </a:r>
            <a:r>
              <a:rPr lang="de-DE" sz="1400" dirty="0" err="1"/>
              <a:t>scrum</a:t>
            </a:r>
            <a:r>
              <a:rPr lang="de-DE" sz="1400" dirty="0"/>
              <a:t>)</a:t>
            </a:r>
          </a:p>
          <a:p>
            <a:pPr lvl="1" defTabSz="914400"/>
            <a:r>
              <a:rPr lang="de-DE" sz="1400" dirty="0"/>
              <a:t>Leitsatz von </a:t>
            </a:r>
            <a:r>
              <a:rPr lang="de-DE" sz="1400" dirty="0" err="1"/>
              <a:t>Scrum</a:t>
            </a:r>
            <a:r>
              <a:rPr lang="de-DE" sz="1400" dirty="0"/>
              <a:t>:</a:t>
            </a:r>
            <a:br>
              <a:rPr lang="de-DE" sz="1400" dirty="0"/>
            </a:br>
            <a:r>
              <a:rPr lang="de-DE" sz="1400" dirty="0"/>
              <a:t>„Je mehr du nach Plan arbeitest, umso mehr bekommst du, was du geplant hast, aber nicht das, was du brauchst</a:t>
            </a:r>
            <a:r>
              <a:rPr lang="de-DE" sz="1400" dirty="0" smtClean="0"/>
              <a:t>.“</a:t>
            </a:r>
          </a:p>
          <a:p>
            <a:pPr lvl="1" defTabSz="914400"/>
            <a:r>
              <a:rPr lang="de-DE" sz="1400" dirty="0" smtClean="0"/>
              <a:t>Entwurfsphase </a:t>
            </a:r>
            <a:r>
              <a:rPr lang="de-DE" sz="1400" dirty="0"/>
              <a:t>wird auf ein Minimum reduziert</a:t>
            </a:r>
          </a:p>
          <a:p>
            <a:pPr lvl="1" defTabSz="914400"/>
            <a:r>
              <a:rPr lang="de-DE" sz="1400" dirty="0"/>
              <a:t>Es werden schnell kleine, aber in sich abgeschlossene „Pakete“ realisiert</a:t>
            </a:r>
          </a:p>
          <a:p>
            <a:pPr lvl="1" defTabSz="914400"/>
            <a:r>
              <a:rPr lang="de-DE" sz="1400" dirty="0"/>
              <a:t>Die Entscheidung über die Fortentwicklung wird von einem Kernteam getroffen</a:t>
            </a:r>
          </a:p>
          <a:p>
            <a:pPr marL="57150" indent="0" defTabSz="914400">
              <a:buNone/>
            </a:pPr>
            <a:endParaRPr lang="de-DE" sz="1400" dirty="0" smtClean="0"/>
          </a:p>
          <a:p>
            <a:pPr marL="57150" indent="0" defTabSz="914400">
              <a:buNone/>
            </a:pPr>
            <a:r>
              <a:rPr lang="de-DE" sz="1400" dirty="0" smtClean="0"/>
              <a:t>Projekttechniken zur Unterstützung eines Paradigmenwechsels</a:t>
            </a:r>
          </a:p>
          <a:p>
            <a:pPr lvl="1" defTabSz="914400"/>
            <a:r>
              <a:rPr lang="de-DE" sz="1400" dirty="0" smtClean="0"/>
              <a:t>Systemische </a:t>
            </a:r>
            <a:r>
              <a:rPr lang="de-DE" sz="1400" dirty="0" err="1" smtClean="0"/>
              <a:t>Organisationsánsätze</a:t>
            </a:r>
            <a:endParaRPr lang="de-DE" sz="1400" dirty="0" smtClean="0"/>
          </a:p>
          <a:p>
            <a:pPr lvl="1" defTabSz="914400"/>
            <a:r>
              <a:rPr lang="de-DE" sz="1400" dirty="0" smtClean="0"/>
              <a:t>Theorie „U“ (O. </a:t>
            </a:r>
            <a:r>
              <a:rPr lang="de-DE" sz="1400" dirty="0" err="1" smtClean="0"/>
              <a:t>Schamer</a:t>
            </a:r>
            <a:r>
              <a:rPr lang="de-DE" sz="1400" dirty="0" smtClean="0"/>
              <a:t>)</a:t>
            </a:r>
            <a:endParaRPr lang="de-DE" sz="1400" dirty="0" smtClean="0"/>
          </a:p>
        </p:txBody>
      </p:sp>
      <p:sp>
        <p:nvSpPr>
          <p:cNvPr id="209925" name="Rectangle 5"/>
          <p:cNvSpPr>
            <a:spLocks noGrp="1" noChangeArrowheads="1"/>
          </p:cNvSpPr>
          <p:nvPr>
            <p:ph type="title" idx="4294967295"/>
          </p:nvPr>
        </p:nvSpPr>
        <p:spPr bwMode="auto">
          <a:xfrm>
            <a:off x="457200" y="228600"/>
            <a:ext cx="5867400" cy="5334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de-DE" sz="1800" dirty="0" err="1" smtClean="0"/>
              <a:t>Social</a:t>
            </a:r>
            <a:r>
              <a:rPr lang="de-DE" sz="1800" dirty="0" smtClean="0"/>
              <a:t> </a:t>
            </a:r>
            <a:r>
              <a:rPr lang="de-DE" sz="1800" dirty="0" err="1" smtClean="0"/>
              <a:t>media</a:t>
            </a:r>
            <a:r>
              <a:rPr lang="de-DE" sz="1800" dirty="0" smtClean="0"/>
              <a:t> Einführung – </a:t>
            </a:r>
            <a:r>
              <a:rPr lang="de-DE" sz="1800" dirty="0" smtClean="0"/>
              <a:t>Projekte nach Rugby-Art</a:t>
            </a:r>
            <a:endParaRPr lang="de-DE" sz="1800" dirty="0"/>
          </a:p>
        </p:txBody>
      </p:sp>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5825" y="2060848"/>
            <a:ext cx="1754948" cy="1269678"/>
          </a:xfrm>
          <a:prstGeom prst="rect">
            <a:avLst/>
          </a:prstGeom>
        </p:spPr>
      </p:pic>
      <p:pic>
        <p:nvPicPr>
          <p:cNvPr id="3" name="Grafi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35825" y="4797152"/>
            <a:ext cx="1304487" cy="1141426"/>
          </a:xfrm>
          <a:prstGeom prst="rect">
            <a:avLst/>
          </a:prstGeom>
        </p:spPr>
      </p:pic>
    </p:spTree>
    <p:extLst>
      <p:ext uri="{BB962C8B-B14F-4D97-AF65-F5344CB8AC3E}">
        <p14:creationId xmlns:p14="http://schemas.microsoft.com/office/powerpoint/2010/main" val="1738831746"/>
      </p:ext>
    </p:extLst>
  </p:cSld>
  <p:clrMapOvr>
    <a:masterClrMapping/>
  </p:clrMapOvr>
  <p:transition spd="slow">
    <p:zoom/>
  </p:transition>
  <p:timing>
    <p:tnLst>
      <p:par>
        <p:cTn id="1" dur="indefinite" restart="never" nodeType="tmRoot"/>
      </p:par>
    </p:tnLst>
  </p:timing>
</p:sld>
</file>

<file path=ppt/theme/theme1.xml><?xml version="1.0" encoding="utf-8"?>
<a:theme xmlns:a="http://schemas.openxmlformats.org/drawingml/2006/main" name="Standard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Standarddesign">
      <a:majorFont>
        <a:latin typeface="Arial"/>
        <a:ea typeface=""/>
        <a:cs typeface=""/>
      </a:majorFont>
      <a:minorFont>
        <a:latin typeface="Trebuchet M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400" b="0" i="0" u="none" strike="noStrike" cap="none" normalizeH="0" baseline="0" smtClean="0">
            <a:ln>
              <a:noFill/>
            </a:ln>
            <a:solidFill>
              <a:schemeClr val="accent2"/>
            </a:solidFill>
            <a:effectLst/>
            <a:latin typeface="Trebuchet MS"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400" b="0" i="0" u="none" strike="noStrike" cap="none" normalizeH="0" baseline="0" smtClean="0">
            <a:ln>
              <a:noFill/>
            </a:ln>
            <a:solidFill>
              <a:schemeClr val="accent2"/>
            </a:solidFill>
            <a:effectLst/>
            <a:latin typeface="Trebuchet MS" pitchFamily="34"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11</Pages>
  <Words>986</Words>
  <Application>Microsoft Office PowerPoint</Application>
  <PresentationFormat>Bildschirmpräsentation (4:3)</PresentationFormat>
  <Paragraphs>201</Paragraphs>
  <Slides>12</Slides>
  <Notes>12</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Standarddesign</vt:lpstr>
      <vt:lpstr>PowerPoint-Präsentation</vt:lpstr>
      <vt:lpstr>Social media in den Medien</vt:lpstr>
      <vt:lpstr>Social web – Informationsrevolution in der Gesellschaft</vt:lpstr>
      <vt:lpstr>Social web – Technologien und ihre Wurzeln</vt:lpstr>
      <vt:lpstr>Social media –  Unternehmen auf dem Weg zum Enterprise 2.0? </vt:lpstr>
      <vt:lpstr>Social media im Unternehmen </vt:lpstr>
      <vt:lpstr>Entwicklung Intranetsysteme  – weniger Prozesse mehr community</vt:lpstr>
      <vt:lpstr>Social media im Unternehmen – Gestaltungsfelder</vt:lpstr>
      <vt:lpstr>Social media Einführung – Projekte nach Rugby-Art</vt:lpstr>
      <vt:lpstr>Social media – digital natives und digital immigrants</vt:lpstr>
      <vt:lpstr>Social media – Herausforderung an Führungskultur</vt:lpstr>
      <vt:lpstr>Social media – auf dem Flug in eine neue Welt ?</vt:lpstr>
    </vt:vector>
  </TitlesOfParts>
  <Company>LKA Hannover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BSZ</dc:creator>
  <cp:lastModifiedBy>chartmann</cp:lastModifiedBy>
  <cp:revision>160</cp:revision>
  <cp:lastPrinted>2012-02-22T16:20:44Z</cp:lastPrinted>
  <dcterms:created xsi:type="dcterms:W3CDTF">2001-04-19T08:33:36Z</dcterms:created>
  <dcterms:modified xsi:type="dcterms:W3CDTF">2012-02-22T16:24:02Z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SC#COOSYSTEM@1.1:Container">
    <vt:lpwstr>COO.2122.100.2.174387</vt:lpwstr>
  </property>
  <property fmtid="{D5CDD505-2E9C-101B-9397-08002B2CF9AE}" pid="3" name="FSC#COOELAK@1.1001:Subject">
    <vt:lpwstr>Bericht zur IT-Holding</vt:lpwstr>
  </property>
  <property fmtid="{D5CDD505-2E9C-101B-9397-08002B2CF9AE}" pid="4" name="FSC#COOELAK@1.1001:FileReference">
    <vt:lpwstr/>
  </property>
  <property fmtid="{D5CDD505-2E9C-101B-9397-08002B2CF9AE}" pid="5" name="FSC#COOELAK@1.1001:FileRefYear">
    <vt:lpwstr/>
  </property>
  <property fmtid="{D5CDD505-2E9C-101B-9397-08002B2CF9AE}" pid="6" name="FSC#COOELAK@1.1001:FileRefOrdinal">
    <vt:lpwstr/>
  </property>
  <property fmtid="{D5CDD505-2E9C-101B-9397-08002B2CF9AE}" pid="7" name="FSC#COOELAK@1.1001:FileRefOU">
    <vt:lpwstr/>
  </property>
  <property fmtid="{D5CDD505-2E9C-101B-9397-08002B2CF9AE}" pid="8" name="FSC#COOELAK@1.1001:Organization">
    <vt:lpwstr/>
  </property>
  <property fmtid="{D5CDD505-2E9C-101B-9397-08002B2CF9AE}" pid="9" name="FSC#COOELAK@1.1001:Owner">
    <vt:lpwstr> Dr. Hartmann</vt:lpwstr>
  </property>
  <property fmtid="{D5CDD505-2E9C-101B-9397-08002B2CF9AE}" pid="10" name="FSC#COOELAK@1.1001:OwnerExtension">
    <vt:lpwstr/>
  </property>
  <property fmtid="{D5CDD505-2E9C-101B-9397-08002B2CF9AE}" pid="11" name="FSC#COOELAK@1.1001:OwnerFaxExtension">
    <vt:lpwstr/>
  </property>
  <property fmtid="{D5CDD505-2E9C-101B-9397-08002B2CF9AE}" pid="12" name="FSC#COOELAK@1.1001:DispatchedBy">
    <vt:lpwstr/>
  </property>
  <property fmtid="{D5CDD505-2E9C-101B-9397-08002B2CF9AE}" pid="13" name="FSC#COOELAK@1.1001:DispatchedAt">
    <vt:lpwstr/>
  </property>
  <property fmtid="{D5CDD505-2E9C-101B-9397-08002B2CF9AE}" pid="14" name="FSC#COOELAK@1.1001:ApprovedBy">
    <vt:lpwstr/>
  </property>
  <property fmtid="{D5CDD505-2E9C-101B-9397-08002B2CF9AE}" pid="15" name="FSC#COOELAK@1.1001:ApprovedAt">
    <vt:lpwstr/>
  </property>
  <property fmtid="{D5CDD505-2E9C-101B-9397-08002B2CF9AE}" pid="16" name="FSC#COOELAK@1.1001:Department">
    <vt:lpwstr>BSZ (Benutzer Service Zentrum)</vt:lpwstr>
  </property>
  <property fmtid="{D5CDD505-2E9C-101B-9397-08002B2CF9AE}" pid="17" name="FSC#COOELAK@1.1001:CreatedAt">
    <vt:lpwstr>23.05.2007 08:02:03</vt:lpwstr>
  </property>
  <property fmtid="{D5CDD505-2E9C-101B-9397-08002B2CF9AE}" pid="18" name="FSC#COOELAK@1.1001:OU">
    <vt:lpwstr>BSZ (Benutzer Service Zentrum)</vt:lpwstr>
  </property>
  <property fmtid="{D5CDD505-2E9C-101B-9397-08002B2CF9AE}" pid="19" name="FSC#COOELAK@1.1001:Priority">
    <vt:lpwstr/>
  </property>
  <property fmtid="{D5CDD505-2E9C-101B-9397-08002B2CF9AE}" pid="20" name="FSC#COOELAK@1.1001:ObjBarCode">
    <vt:lpwstr>*COO.2122.100.2.174387*</vt:lpwstr>
  </property>
  <property fmtid="{D5CDD505-2E9C-101B-9397-08002B2CF9AE}" pid="21" name="FSC#COOELAK@1.1001:RefBarCode">
    <vt:lpwstr>*Bericht zur IT-Holding*</vt:lpwstr>
  </property>
  <property fmtid="{D5CDD505-2E9C-101B-9397-08002B2CF9AE}" pid="22" name="FSC#COOELAK@1.1001:FileRefBarCode">
    <vt:lpwstr/>
  </property>
  <property fmtid="{D5CDD505-2E9C-101B-9397-08002B2CF9AE}" pid="23" name="FSC#COOELAK@1.1001:ExternalRef">
    <vt:lpwstr/>
  </property>
  <property fmtid="{D5CDD505-2E9C-101B-9397-08002B2CF9AE}" pid="24" name="FSC#COOELAK@1.1001:IncomingNumber">
    <vt:lpwstr/>
  </property>
  <property fmtid="{D5CDD505-2E9C-101B-9397-08002B2CF9AE}" pid="25" name="FSC#COOELAK@1.1001:IncomingSubject">
    <vt:lpwstr/>
  </property>
  <property fmtid="{D5CDD505-2E9C-101B-9397-08002B2CF9AE}" pid="26" name="FSC#COOELAK@1.1001:ProcessResponsible">
    <vt:lpwstr/>
  </property>
  <property fmtid="{D5CDD505-2E9C-101B-9397-08002B2CF9AE}" pid="27" name="FSC#COOELAK@1.1001:ProcessResponsiblePhone">
    <vt:lpwstr/>
  </property>
  <property fmtid="{D5CDD505-2E9C-101B-9397-08002B2CF9AE}" pid="28" name="FSC#COOELAK@1.1001:ProcessResponsibleMail">
    <vt:lpwstr/>
  </property>
  <property fmtid="{D5CDD505-2E9C-101B-9397-08002B2CF9AE}" pid="29" name="FSC#COOELAK@1.1001:ProcessResponsibleFax">
    <vt:lpwstr/>
  </property>
  <property fmtid="{D5CDD505-2E9C-101B-9397-08002B2CF9AE}" pid="30" name="FSC#COOELAK@1.1001:ApproverFirstName">
    <vt:lpwstr/>
  </property>
  <property fmtid="{D5CDD505-2E9C-101B-9397-08002B2CF9AE}" pid="31" name="FSC#COOELAK@1.1001:ApproverSurName">
    <vt:lpwstr/>
  </property>
  <property fmtid="{D5CDD505-2E9C-101B-9397-08002B2CF9AE}" pid="32" name="FSC#COOELAK@1.1001:ApproverTitle">
    <vt:lpwstr/>
  </property>
  <property fmtid="{D5CDD505-2E9C-101B-9397-08002B2CF9AE}" pid="33" name="FSC#COOELAK@1.1001:ExternalDate">
    <vt:lpwstr/>
  </property>
  <property fmtid="{D5CDD505-2E9C-101B-9397-08002B2CF9AE}" pid="34" name="FSC#COOELAK@1.1001:SettlementApprovedAt">
    <vt:lpwstr/>
  </property>
  <property fmtid="{D5CDD505-2E9C-101B-9397-08002B2CF9AE}" pid="35" name="FSC#COOELAK@1.1001:BaseNumber">
    <vt:lpwstr/>
  </property>
  <property fmtid="{D5CDD505-2E9C-101B-9397-08002B2CF9AE}" pid="36" name="FSC#ELAKGOV@1.1001:PersonalSubjGender">
    <vt:lpwstr/>
  </property>
  <property fmtid="{D5CDD505-2E9C-101B-9397-08002B2CF9AE}" pid="37" name="FSC#ELAKGOV@1.1001:PersonalSubjFirstName">
    <vt:lpwstr/>
  </property>
  <property fmtid="{D5CDD505-2E9C-101B-9397-08002B2CF9AE}" pid="38" name="FSC#ELAKGOV@1.1001:PersonalSubjSurName">
    <vt:lpwstr/>
  </property>
  <property fmtid="{D5CDD505-2E9C-101B-9397-08002B2CF9AE}" pid="39" name="FSC#ELAKGOV@1.1001:PersonalSubjSalutation">
    <vt:lpwstr/>
  </property>
  <property fmtid="{D5CDD505-2E9C-101B-9397-08002B2CF9AE}" pid="40" name="FSC#ELAKGOV@1.1001:PersonalSubjAddress">
    <vt:lpwstr/>
  </property>
  <property fmtid="{D5CDD505-2E9C-101B-9397-08002B2CF9AE}" pid="41" name="FSC#FSCGOVDE@1.1001:FileRefOUEmail">
    <vt:lpwstr/>
  </property>
  <property fmtid="{D5CDD505-2E9C-101B-9397-08002B2CF9AE}" pid="42" name="FSC#FSCGOVDE@1.1001:ProcedureReference">
    <vt:lpwstr/>
  </property>
  <property fmtid="{D5CDD505-2E9C-101B-9397-08002B2CF9AE}" pid="43" name="FSC#FSCGOVDE@1.1001:FileSubject">
    <vt:lpwstr/>
  </property>
  <property fmtid="{D5CDD505-2E9C-101B-9397-08002B2CF9AE}" pid="44" name="FSC#FSCGOVDE@1.1001:ProcedureSubject">
    <vt:lpwstr/>
  </property>
  <property fmtid="{D5CDD505-2E9C-101B-9397-08002B2CF9AE}" pid="45" name="FSC#FSCGOVDE@1.1001:SignFinalVersionBy">
    <vt:lpwstr/>
  </property>
  <property fmtid="{D5CDD505-2E9C-101B-9397-08002B2CF9AE}" pid="46" name="FSC#FSCGOVDE@1.1001:SignFinalVersionAt">
    <vt:lpwstr/>
  </property>
  <property fmtid="{D5CDD505-2E9C-101B-9397-08002B2CF9AE}" pid="47" name="FSC#FSCGOVDE@1.1001:ProcedureRefBarCode">
    <vt:lpwstr/>
  </property>
  <property fmtid="{D5CDD505-2E9C-101B-9397-08002B2CF9AE}" pid="48" name="FSC#FSCGOVDE@1.1001:FileAddSubj">
    <vt:lpwstr/>
  </property>
  <property fmtid="{D5CDD505-2E9C-101B-9397-08002B2CF9AE}" pid="49" name="FSC#FSCGOVDE@1.1001:DocumentSubj">
    <vt:lpwstr/>
  </property>
  <property fmtid="{D5CDD505-2E9C-101B-9397-08002B2CF9AE}" pid="50" name="FSC#FSCGOVDE@1.1001:FileRel">
    <vt:lpwstr/>
  </property>
</Properties>
</file>